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28"/>
  </p:notesMasterIdLst>
  <p:handoutMasterIdLst>
    <p:handoutMasterId r:id="rId29"/>
  </p:handoutMasterIdLst>
  <p:sldIdLst>
    <p:sldId id="434" r:id="rId5"/>
    <p:sldId id="686" r:id="rId6"/>
    <p:sldId id="699" r:id="rId7"/>
    <p:sldId id="676" r:id="rId8"/>
    <p:sldId id="679" r:id="rId9"/>
    <p:sldId id="677" r:id="rId10"/>
    <p:sldId id="678" r:id="rId11"/>
    <p:sldId id="703" r:id="rId12"/>
    <p:sldId id="666" r:id="rId13"/>
    <p:sldId id="680" r:id="rId14"/>
    <p:sldId id="655" r:id="rId15"/>
    <p:sldId id="681" r:id="rId16"/>
    <p:sldId id="682" r:id="rId17"/>
    <p:sldId id="684" r:id="rId18"/>
    <p:sldId id="670" r:id="rId19"/>
    <p:sldId id="683" r:id="rId20"/>
    <p:sldId id="662" r:id="rId21"/>
    <p:sldId id="671" r:id="rId22"/>
    <p:sldId id="661" r:id="rId23"/>
    <p:sldId id="702" r:id="rId24"/>
    <p:sldId id="700" r:id="rId25"/>
    <p:sldId id="701" r:id="rId26"/>
    <p:sldId id="596" r:id="rId27"/>
  </p:sldIdLst>
  <p:sldSz cx="9144000" cy="6858000" type="screen4x3"/>
  <p:notesSz cx="6735763" cy="986631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is g" initials="p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D"/>
    <a:srgbClr val="E3000F"/>
    <a:srgbClr val="FCBF00"/>
    <a:srgbClr val="ED6DA6"/>
    <a:srgbClr val="5EACD8"/>
    <a:srgbClr val="76B828"/>
    <a:srgbClr val="F59C3C"/>
    <a:srgbClr val="A9DBF9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48" autoAdjust="0"/>
    <p:restoredTop sz="94609" autoAdjust="0"/>
  </p:normalViewPr>
  <p:slideViewPr>
    <p:cSldViewPr>
      <p:cViewPr varScale="1">
        <p:scale>
          <a:sx n="72" d="100"/>
          <a:sy n="72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565" cy="493395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1"/>
            <a:ext cx="2919565" cy="493395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72B7FDAA-6B87-4328-B368-7F940E9ADD3D}" type="datetimeFigureOut">
              <a:rPr lang="el-GR" smtClean="0"/>
              <a:t>4/11/2015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9565" cy="493394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1332"/>
            <a:ext cx="2919565" cy="493394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B50AAC10-1A42-4E83-8180-DED2C4646A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9747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3316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065" tIns="45533" rIns="91065" bIns="455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0" cy="493316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6" y="9371286"/>
            <a:ext cx="2918830" cy="493316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7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51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77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55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5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7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71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72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43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55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77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67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5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11/4/2015 10:18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11/4/2015 10:18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11/4/2015 10:18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11/4/2015 10:18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11/4/2015 10:18 AM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04" y="116632"/>
            <a:ext cx="734888" cy="39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11/4/2015 10:18 AM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11/4/2015 10:18 AM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11/4/2015 10:18 AM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11/4/2015 10:18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11/4/2015 10:18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11/4/2015 10:18 AM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11/4/2015 10:18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04" y="116632"/>
            <a:ext cx="734888" cy="39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07504" y="4797152"/>
            <a:ext cx="9144000" cy="720080"/>
          </a:xfrm>
        </p:spPr>
        <p:txBody>
          <a:bodyPr anchor="ctr">
            <a:noAutofit/>
          </a:bodyPr>
          <a:lstStyle/>
          <a:p>
            <a:pPr algn="ctr"/>
            <a:r>
              <a:rPr lang="en-US" sz="28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Annual Meeting</a:t>
            </a:r>
            <a:endParaRPr lang="en-US" sz="2800" i="1" cap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5949280"/>
            <a:ext cx="6705600" cy="86809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Athens</a:t>
            </a:r>
            <a:r>
              <a:rPr lang="el-GR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4</a:t>
            </a:r>
            <a:r>
              <a:rPr lang="en-US" sz="2000" i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November 2015</a:t>
            </a:r>
            <a:endParaRPr lang="en-US" sz="20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26640" y="6055568"/>
            <a:ext cx="2169096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>
          <a:xfrm>
            <a:off x="0" y="3284984"/>
            <a:ext cx="9144000" cy="11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u="sng" dirty="0" smtClean="0">
                <a:solidFill>
                  <a:srgbClr val="0061AD"/>
                </a:solidFill>
                <a:latin typeface="Calibri" pitchFamily="34" charset="0"/>
                <a:cs typeface="Calibri" pitchFamily="34" charset="0"/>
              </a:rPr>
              <a:t>Programme Area</a:t>
            </a:r>
            <a:r>
              <a:rPr lang="el-GR" sz="2400" dirty="0" smtClean="0">
                <a:solidFill>
                  <a:srgbClr val="0061AD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2800" b="1" dirty="0" smtClean="0">
                <a:solidFill>
                  <a:srgbClr val="0061AD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en-US" sz="2800" b="1" dirty="0">
                <a:solidFill>
                  <a:srgbClr val="0061AD"/>
                </a:solidFill>
                <a:latin typeface="Calibri" pitchFamily="34" charset="0"/>
                <a:cs typeface="Calibri" pitchFamily="34" charset="0"/>
              </a:rPr>
              <a:t>GR03 - </a:t>
            </a:r>
            <a:r>
              <a:rPr lang="en-US" sz="2800" b="1" dirty="0" smtClean="0">
                <a:solidFill>
                  <a:srgbClr val="0061AD"/>
                </a:solidFill>
                <a:latin typeface="Calibri" pitchFamily="34" charset="0"/>
                <a:cs typeface="Calibri" pitchFamily="34" charset="0"/>
              </a:rPr>
              <a:t>Renewable </a:t>
            </a:r>
            <a:r>
              <a:rPr lang="en-US" sz="2800" b="1" dirty="0">
                <a:solidFill>
                  <a:srgbClr val="0061AD"/>
                </a:solidFill>
                <a:latin typeface="Calibri" pitchFamily="34" charset="0"/>
                <a:cs typeface="Calibri" pitchFamily="34" charset="0"/>
              </a:rPr>
              <a:t>Energy</a:t>
            </a:r>
            <a:r>
              <a:rPr lang="el-GR" sz="2800" b="1" dirty="0" smtClean="0">
                <a:solidFill>
                  <a:srgbClr val="0061AD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el-GR" sz="2800" b="1" dirty="0">
              <a:solidFill>
                <a:srgbClr val="0061A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/>
          </p:cNvSpPr>
          <p:nvPr/>
        </p:nvSpPr>
        <p:spPr>
          <a:xfrm>
            <a:off x="0" y="2564904"/>
            <a:ext cx="9144000" cy="7200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European Economic Area Financial Mechanism 2009-2014</a:t>
            </a:r>
            <a:endParaRPr lang="el-GR" sz="28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10978"/>
            <a:ext cx="9036496" cy="2093886"/>
            <a:chOff x="467544" y="110978"/>
            <a:chExt cx="8568952" cy="1815146"/>
          </a:xfrm>
        </p:grpSpPr>
        <p:sp>
          <p:nvSpPr>
            <p:cNvPr id="15" name="Rectangle 14"/>
            <p:cNvSpPr/>
            <p:nvPr/>
          </p:nvSpPr>
          <p:spPr>
            <a:xfrm>
              <a:off x="5661811" y="1556792"/>
              <a:ext cx="31940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kumimoji="1" lang="en-US" b="1" i="1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Programme</a:t>
              </a:r>
              <a:r>
                <a:rPr kumimoji="1" lang="en-US" b="1" i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 Operator (PO)</a:t>
              </a:r>
              <a:endParaRPr kumimoji="1" lang="el-GR" sz="16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6" name="Picture 2" descr="cr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902069"/>
              <a:ext cx="3888432" cy="705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 descr="EEAGrant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66"/>
            <a:stretch>
              <a:fillRect/>
            </a:stretch>
          </p:blipFill>
          <p:spPr bwMode="auto">
            <a:xfrm>
              <a:off x="467544" y="152013"/>
              <a:ext cx="1656184" cy="119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 descr="http://www.anaptyxi.gov.gr/Portals/_default/Skins/Salient-SteelBlue/images/AVMap/logos_EN_horiz.png"/>
            <p:cNvPicPr>
              <a:picLocks noChangeAspect="1" noChangeArrowheads="1"/>
            </p:cNvPicPr>
            <p:nvPr/>
          </p:nvPicPr>
          <p:blipFill>
            <a:blip r:embed="rId5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98" r="31250" b="29311"/>
            <a:stretch>
              <a:fillRect/>
            </a:stretch>
          </p:blipFill>
          <p:spPr bwMode="auto">
            <a:xfrm>
              <a:off x="5148064" y="110978"/>
              <a:ext cx="25273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D:\CRES\logo_YPEN_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054" y="110978"/>
            <a:ext cx="1294638" cy="64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9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40" y="3501008"/>
            <a:ext cx="9107660" cy="7008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b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2. Horizontal Concerns -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19668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261558"/>
              </p:ext>
            </p:extLst>
          </p:nvPr>
        </p:nvGraphicFramePr>
        <p:xfrm>
          <a:off x="70650" y="4055986"/>
          <a:ext cx="9002700" cy="1837499"/>
        </p:xfrm>
        <a:graphic>
          <a:graphicData uri="http://schemas.openxmlformats.org/drawingml/2006/table">
            <a:tbl>
              <a:tblPr/>
              <a:tblGrid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  <a:gridCol w="257220"/>
              </a:tblGrid>
              <a:tr h="16707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2014</a:t>
                      </a:r>
                    </a:p>
                  </a:txBody>
                  <a:tcPr marL="5539" marR="5539" marT="5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2015</a:t>
                      </a:r>
                    </a:p>
                  </a:txBody>
                  <a:tcPr marL="5539" marR="5539" marT="5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2016</a:t>
                      </a:r>
                    </a:p>
                  </a:txBody>
                  <a:tcPr marL="5539" marR="5539" marT="5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39" marR="5539" marT="5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39" marR="5539" marT="5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39" marR="5539" marT="5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39" marR="5539" marT="5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39" marR="5539" marT="5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39" marR="5539" marT="5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39" marR="5539" marT="5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39" marR="5539" marT="5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39" marR="5539" marT="5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39" marR="5539" marT="5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39" marR="5539" marT="5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39" marR="5539" marT="5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Jun</a:t>
                      </a:r>
                    </a:p>
                  </a:txBody>
                  <a:tcPr marL="5539" marR="5539" marT="55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Jul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Aug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Sep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Oct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Nov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Dec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Jan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Apr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May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Jul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Aug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Sep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Oct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Nov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Dec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Jan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tabLst>
                          <a:tab pos="177800" algn="l"/>
                        </a:tabLst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Apr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May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Jul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Aug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Sep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Oct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Nov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Dec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Jan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Apr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20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0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0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hangingPunct="1"/>
                      <a:endParaRPr lang="en-US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hangingPunct="1"/>
                      <a:endParaRPr lang="en-US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0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0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7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2 4"/>
          <p:cNvSpPr/>
          <p:nvPr/>
        </p:nvSpPr>
        <p:spPr>
          <a:xfrm>
            <a:off x="2198957" y="5945456"/>
            <a:ext cx="1584176" cy="864096"/>
          </a:xfrm>
          <a:prstGeom prst="borderCallout2">
            <a:avLst>
              <a:gd name="adj1" fmla="val 47611"/>
              <a:gd name="adj2" fmla="val -3086"/>
              <a:gd name="adj3" fmla="val 48178"/>
              <a:gd name="adj4" fmla="val -3614"/>
              <a:gd name="adj5" fmla="val -107867"/>
              <a:gd name="adj6" fmla="val -23668"/>
            </a:avLst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itchFamily="34" charset="0"/>
              </a:rPr>
              <a:t>Completion of Evaluation Process</a:t>
            </a:r>
          </a:p>
        </p:txBody>
      </p:sp>
      <p:sp>
        <p:nvSpPr>
          <p:cNvPr id="6" name="Line Callout 2 5"/>
          <p:cNvSpPr/>
          <p:nvPr/>
        </p:nvSpPr>
        <p:spPr>
          <a:xfrm flipH="1">
            <a:off x="80780" y="1752989"/>
            <a:ext cx="1345477" cy="1080120"/>
          </a:xfrm>
          <a:prstGeom prst="borderCallout2">
            <a:avLst>
              <a:gd name="adj1" fmla="val 100109"/>
              <a:gd name="adj2" fmla="val -390"/>
              <a:gd name="adj3" fmla="val 99010"/>
              <a:gd name="adj4" fmla="val -732"/>
              <a:gd name="adj5" fmla="val 213036"/>
              <a:gd name="adj6" fmla="val -2972"/>
            </a:avLst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Submission deadline: 03/11/2014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357470" y="6014212"/>
            <a:ext cx="1584176" cy="76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5078"/>
              <a:gd name="adj5" fmla="val -129856"/>
              <a:gd name="adj6" fmla="val -14672"/>
            </a:avLst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itchFamily="34" charset="0"/>
              </a:rPr>
              <a:t>Launch of</a:t>
            </a:r>
          </a:p>
          <a:p>
            <a:pPr algn="ctr"/>
            <a:r>
              <a:rPr lang="en-US" dirty="0">
                <a:latin typeface="Calibri" pitchFamily="34" charset="0"/>
              </a:rPr>
              <a:t>Open Call: 13/06/2014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3284302" y="1550078"/>
            <a:ext cx="1884387" cy="976275"/>
          </a:xfrm>
          <a:prstGeom prst="borderCallout2">
            <a:avLst>
              <a:gd name="adj1" fmla="val 22399"/>
              <a:gd name="adj2" fmla="val -3922"/>
              <a:gd name="adj3" fmla="val 21183"/>
              <a:gd name="adj4" fmla="val -11625"/>
              <a:gd name="adj5" fmla="val 258539"/>
              <a:gd name="adj6" fmla="val -12977"/>
            </a:avLst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Issuance of Positively Evaluated Proposals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5168689" y="2704418"/>
            <a:ext cx="2054432" cy="7200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5735"/>
              <a:gd name="adj6" fmla="val -57522"/>
            </a:avLst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Preparation of Tender Documents</a:t>
            </a:r>
          </a:p>
        </p:txBody>
      </p:sp>
      <p:sp>
        <p:nvSpPr>
          <p:cNvPr id="10" name="Line Callout 2 9"/>
          <p:cNvSpPr/>
          <p:nvPr/>
        </p:nvSpPr>
        <p:spPr>
          <a:xfrm>
            <a:off x="3981794" y="5986073"/>
            <a:ext cx="1584176" cy="823479"/>
          </a:xfrm>
          <a:prstGeom prst="borderCallout2">
            <a:avLst>
              <a:gd name="adj1" fmla="val 21634"/>
              <a:gd name="adj2" fmla="val -87"/>
              <a:gd name="adj3" fmla="val 17308"/>
              <a:gd name="adj4" fmla="val -1674"/>
              <a:gd name="adj5" fmla="val -54630"/>
              <a:gd name="adj6" fmla="val -2432"/>
            </a:avLst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itchFamily="34" charset="0"/>
              </a:rPr>
              <a:t>Finalization of Approved Projects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2199" y="3546158"/>
            <a:ext cx="2434730" cy="288000"/>
          </a:xfrm>
          <a:prstGeom prst="rect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Implementation phase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116929" y="3834158"/>
            <a:ext cx="685388" cy="2218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773882" y="3834158"/>
            <a:ext cx="968095" cy="2218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301533" y="2420888"/>
            <a:ext cx="1734963" cy="817656"/>
          </a:xfrm>
          <a:prstGeom prst="rect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ctr">
              <a:defRPr>
                <a:solidFill>
                  <a:prstClr val="black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Completion date: 30/04/2017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9564" y="0"/>
            <a:ext cx="914400" cy="7039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"/>
          <p:cNvSpPr txBox="1">
            <a:spLocks/>
          </p:cNvSpPr>
          <p:nvPr/>
        </p:nvSpPr>
        <p:spPr>
          <a:xfrm>
            <a:off x="0" y="228600"/>
            <a:ext cx="91440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defRPr/>
            </a:pPr>
            <a:r>
              <a:rPr lang="en-US" sz="3500" b="1" dirty="0">
                <a:latin typeface="Calibri" pitchFamily="34" charset="0"/>
                <a:cs typeface="Calibri" pitchFamily="34" charset="0"/>
              </a:rPr>
              <a:t>GR03 </a:t>
            </a:r>
            <a:r>
              <a:rPr lang="en-US" sz="3500" b="1" dirty="0" smtClean="0">
                <a:latin typeface="Calibri" pitchFamily="34" charset="0"/>
                <a:cs typeface="Calibri" pitchFamily="34" charset="0"/>
              </a:rPr>
              <a:t>- Timetable</a:t>
            </a:r>
            <a:endParaRPr lang="en-US" sz="35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/>
        </p:nvSpPr>
        <p:spPr>
          <a:xfrm>
            <a:off x="0" y="228600"/>
            <a:ext cx="91440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defRPr/>
            </a:pPr>
            <a:r>
              <a:rPr lang="en-US" sz="3500" b="1" dirty="0">
                <a:latin typeface="Calibri" pitchFamily="34" charset="0"/>
                <a:cs typeface="Calibri" pitchFamily="34" charset="0"/>
              </a:rPr>
              <a:t>GR03 </a:t>
            </a:r>
            <a:r>
              <a:rPr lang="en-US" sz="3500" b="1" dirty="0" smtClean="0">
                <a:latin typeface="Calibri" pitchFamily="34" charset="0"/>
                <a:cs typeface="Calibri" pitchFamily="34" charset="0"/>
              </a:rPr>
              <a:t>- Horizontal concerns &amp; Risks</a:t>
            </a:r>
            <a:endParaRPr lang="en-US" sz="35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72816"/>
            <a:ext cx="91440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 fontAlgn="b">
              <a:lnSpc>
                <a:spcPct val="15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US" sz="2000" dirty="0">
                <a:latin typeface="Calibri" pitchFamily="34" charset="0"/>
              </a:rPr>
              <a:t>The Management and Control System </a:t>
            </a:r>
            <a:r>
              <a:rPr lang="el-GR" sz="2000" dirty="0" smtClean="0">
                <a:latin typeface="Calibri" pitchFamily="34" charset="0"/>
              </a:rPr>
              <a:t>(</a:t>
            </a:r>
            <a:r>
              <a:rPr lang="en-US" sz="2000" dirty="0" smtClean="0">
                <a:latin typeface="Calibri" pitchFamily="34" charset="0"/>
              </a:rPr>
              <a:t>MC</a:t>
            </a: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dirty="0" smtClean="0">
                <a:latin typeface="Calibri" pitchFamily="34" charset="0"/>
              </a:rPr>
              <a:t>) is </a:t>
            </a:r>
            <a:r>
              <a:rPr lang="en-US" sz="2000" dirty="0">
                <a:latin typeface="Calibri" pitchFamily="34" charset="0"/>
              </a:rPr>
              <a:t>applied (after its last modification) ensuring the functionality of processes and risk minimization. </a:t>
            </a:r>
          </a:p>
          <a:p>
            <a:pPr marL="361950" indent="-361950" algn="just" fontAlgn="b">
              <a:lnSpc>
                <a:spcPct val="15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US" sz="2000" dirty="0">
                <a:latin typeface="Calibri" pitchFamily="34" charset="0"/>
              </a:rPr>
              <a:t>Emphasis is given on performing a thorough check of the tender documents in order to minimize the likelihood of appeals on tenders as well as possible delays.</a:t>
            </a:r>
          </a:p>
          <a:p>
            <a:pPr marL="361950" indent="-361950" algn="just" fontAlgn="b">
              <a:lnSpc>
                <a:spcPct val="15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US" sz="2000" dirty="0">
                <a:latin typeface="Calibri" pitchFamily="34" charset="0"/>
              </a:rPr>
              <a:t>The necessary permits and approvals have been received for all accessed projects. </a:t>
            </a:r>
          </a:p>
          <a:p>
            <a:pPr algn="just" fontAlgn="b">
              <a:spcAft>
                <a:spcPts val="600"/>
              </a:spcAft>
            </a:pPr>
            <a:r>
              <a:rPr lang="el-GR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l-GR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40" y="3501008"/>
            <a:ext cx="910766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b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3. 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Bilateral Fund – Complementary Actions</a:t>
            </a:r>
            <a:endParaRPr lang="en-US" sz="32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sz="3500" b="1" dirty="0">
                <a:latin typeface="Calibri" pitchFamily="34" charset="0"/>
                <a:cs typeface="Calibri" pitchFamily="34" charset="0"/>
              </a:rPr>
              <a:t>Bilateral </a:t>
            </a:r>
            <a:r>
              <a:rPr lang="en-US" sz="3500" b="1" dirty="0" smtClean="0">
                <a:latin typeface="Calibri" pitchFamily="34" charset="0"/>
                <a:cs typeface="Calibri" pitchFamily="34" charset="0"/>
              </a:rPr>
              <a:t>Relations on Project Level </a:t>
            </a:r>
            <a:endParaRPr lang="en-US" sz="35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72816"/>
            <a:ext cx="9144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 fontAlgn="b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000" dirty="0" smtClean="0">
                <a:latin typeface="Calibri" pitchFamily="34" charset="0"/>
              </a:rPr>
              <a:t>The remaining bilateral budget will be transferred to Project Promoters                    (€ 156,659).</a:t>
            </a:r>
            <a:endParaRPr lang="en-US" sz="2000" dirty="0">
              <a:latin typeface="Calibri" pitchFamily="34" charset="0"/>
            </a:endParaRPr>
          </a:p>
          <a:p>
            <a:pPr marL="361950" indent="-361950" algn="just" fontAlgn="b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000" dirty="0" smtClean="0">
                <a:latin typeface="Calibri" pitchFamily="34" charset="0"/>
              </a:rPr>
              <a:t>Project Promoters will be requested to plan and propose a set of activities that will strengthen bilateral relations with Donor countries. </a:t>
            </a:r>
          </a:p>
          <a:p>
            <a:pPr marL="361950" indent="-361950" algn="just" fontAlgn="b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endParaRPr lang="el-GR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GR03 -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Complementary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Action 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00807"/>
            <a:ext cx="8892480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355600" lvl="1" indent="-3556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  <a:defRPr sz="2200">
                <a:latin typeface="Calibri" pitchFamily="34" charset="0"/>
                <a:cs typeface="Calibri" pitchFamily="34" charset="0"/>
              </a:defRPr>
            </a:lvl2pPr>
          </a:lstStyle>
          <a:p>
            <a:pPr lvl="1" fontAlgn="b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Complementary actions will support experience exchange</a:t>
            </a:r>
            <a:r>
              <a:rPr lang="en-GB" sz="2000" dirty="0" smtClean="0"/>
              <a:t> </a:t>
            </a:r>
            <a:r>
              <a:rPr lang="en-GB" sz="2000" dirty="0"/>
              <a:t>with </a:t>
            </a:r>
            <a:r>
              <a:rPr lang="en-GB" sz="2000" dirty="0" smtClean="0"/>
              <a:t>POs </a:t>
            </a:r>
            <a:r>
              <a:rPr lang="en-GB" sz="2000" dirty="0"/>
              <a:t>of similar programmes </a:t>
            </a:r>
            <a:r>
              <a:rPr lang="en-GB" sz="2000" dirty="0" smtClean="0"/>
              <a:t>from </a:t>
            </a:r>
            <a:r>
              <a:rPr lang="en-GB" sz="2000" dirty="0"/>
              <a:t>other beneficiary states</a:t>
            </a:r>
            <a:r>
              <a:rPr lang="en-GB" sz="2000" dirty="0" smtClean="0"/>
              <a:t>. Indicative / Planned actions:</a:t>
            </a:r>
            <a:endParaRPr lang="el-GR" sz="2000" dirty="0"/>
          </a:p>
          <a:p>
            <a:pPr marL="714375" lvl="2" indent="-352425" algn="just" fontAlgn="b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254061"/>
              </a:buClr>
              <a:buFont typeface="Wingdings" pitchFamily="2" charset="2"/>
              <a:buChar char="°"/>
            </a:pPr>
            <a:r>
              <a:rPr lang="en-US" sz="2000" dirty="0" smtClean="0">
                <a:latin typeface="Calibri" panose="020F0502020204030204" pitchFamily="34" charset="0"/>
              </a:rPr>
              <a:t>Structure examination of other similar </a:t>
            </a:r>
            <a:r>
              <a:rPr lang="en-US" sz="2000" dirty="0" err="1" smtClean="0">
                <a:latin typeface="Calibri" panose="020F0502020204030204" pitchFamily="34" charset="0"/>
              </a:rPr>
              <a:t>programmes</a:t>
            </a:r>
            <a:r>
              <a:rPr lang="en-US" sz="2000" dirty="0" smtClean="0">
                <a:latin typeface="Calibri" panose="020F0502020204030204" pitchFamily="34" charset="0"/>
              </a:rPr>
              <a:t> (EEA Grants);</a:t>
            </a:r>
          </a:p>
          <a:p>
            <a:pPr marL="714375" lvl="2" indent="-352425" algn="just" fontAlgn="b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254061"/>
              </a:buClr>
              <a:buFont typeface="Wingdings" pitchFamily="2" charset="2"/>
              <a:buChar char="°"/>
            </a:pPr>
            <a:r>
              <a:rPr lang="en-US" sz="2000" dirty="0" smtClean="0">
                <a:latin typeface="Calibri" panose="020F0502020204030204" pitchFamily="34" charset="0"/>
              </a:rPr>
              <a:t>Results examination</a:t>
            </a:r>
            <a:r>
              <a:rPr lang="el-GR" sz="2000" dirty="0" smtClean="0">
                <a:latin typeface="Calibri" panose="020F0502020204030204" pitchFamily="34" charset="0"/>
              </a:rPr>
              <a:t> / </a:t>
            </a:r>
            <a:r>
              <a:rPr lang="en-US" sz="2000" dirty="0" smtClean="0">
                <a:latin typeface="Calibri" panose="020F0502020204030204" pitchFamily="34" charset="0"/>
              </a:rPr>
              <a:t>indicators of implemented RES and Energy Efficiency projects in other countries (funded by EEA grants);</a:t>
            </a:r>
          </a:p>
          <a:p>
            <a:pPr marL="714375" lvl="2" indent="-352425" algn="just" fontAlgn="b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254061"/>
              </a:buClr>
              <a:buFont typeface="Wingdings" pitchFamily="2" charset="2"/>
              <a:buChar char="°"/>
            </a:pPr>
            <a:r>
              <a:rPr lang="en-US" sz="2000" dirty="0" smtClean="0">
                <a:latin typeface="Calibri" panose="020F0502020204030204" pitchFamily="34" charset="0"/>
              </a:rPr>
              <a:t>Exchange of experience with other POs…</a:t>
            </a:r>
          </a:p>
          <a:p>
            <a:pPr marL="361950" lvl="2" algn="just" fontAlgn="b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254061"/>
              </a:buClr>
            </a:pPr>
            <a:r>
              <a:rPr lang="en-US" sz="2000" dirty="0" smtClean="0">
                <a:latin typeface="Calibri" panose="020F0502020204030204" pitchFamily="34" charset="0"/>
              </a:rPr>
              <a:t>Total Funds: 216,635 euros</a:t>
            </a:r>
          </a:p>
          <a:p>
            <a:pPr marL="714375" lvl="2" indent="-352425" algn="just" fontAlgn="b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254061"/>
              </a:buClr>
              <a:buFont typeface="Wingdings" pitchFamily="2" charset="2"/>
              <a:buChar char="°"/>
            </a:pPr>
            <a:endParaRPr lang="en-US" sz="2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40" y="3501008"/>
            <a:ext cx="9107660" cy="7008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b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Publicity &amp; Communication</a:t>
            </a:r>
            <a:endParaRPr lang="en-US" sz="32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Website of GR03 Programme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4785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4290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Dedicated website to the GR03 Programme, fully functional and bilingual.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76" y="1915672"/>
            <a:ext cx="3960000" cy="4763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1915672"/>
            <a:ext cx="3960000" cy="474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fontAlgn="b">
              <a:lnSpc>
                <a:spcPct val="150000"/>
              </a:lnSpc>
              <a:spcAft>
                <a:spcPts val="600"/>
              </a:spcAft>
            </a:pPr>
            <a:r>
              <a:rPr lang="en-US" sz="3500" b="1" dirty="0">
                <a:latin typeface="Calibri" pitchFamily="34" charset="0"/>
                <a:cs typeface="Calibri" pitchFamily="34" charset="0"/>
              </a:rPr>
              <a:t>GR03 </a:t>
            </a:r>
            <a:r>
              <a:rPr lang="en-US" sz="3500" b="1" dirty="0" smtClean="0">
                <a:latin typeface="Calibri" pitchFamily="34" charset="0"/>
                <a:cs typeface="Calibri" pitchFamily="34" charset="0"/>
              </a:rPr>
              <a:t>Training Seminar</a:t>
            </a:r>
            <a:endParaRPr lang="en-US" sz="35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72816"/>
            <a:ext cx="9144000" cy="319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1" indent="-361950" algn="just" fontAlgn="b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CRES is planning a Training Seminar to </a:t>
            </a: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provide Project Promoters with guidelines and discuss the next steps, which will be conducted in </a:t>
            </a: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early </a:t>
            </a: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December (</a:t>
            </a:r>
            <a:r>
              <a:rPr lang="el-GR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01</a:t>
            </a: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l-GR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12</a:t>
            </a: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pPr marL="714375" lvl="2" indent="-352425" algn="just" fontAlgn="b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254061"/>
              </a:buClr>
              <a:buFont typeface="Wingdings" pitchFamily="2" charset="2"/>
              <a:buChar char="°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PO CRES will provide Project Promoters with guidelines on the successful implementation of their projects</a:t>
            </a:r>
            <a:r>
              <a:rPr lang="el-GR" sz="20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714375" lvl="2" indent="-352425" algn="just" fontAlgn="b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254061"/>
              </a:buClr>
              <a:buFont typeface="Wingdings" pitchFamily="2" charset="2"/>
              <a:buChar char="°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Project Promoters will have to opportunity to solve their queries.</a:t>
            </a:r>
            <a:endParaRPr lang="el-GR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Match-Making Conference on Bilateral Relations (11/09/14)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4785"/>
            <a:ext cx="9144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4290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Very large participation: 133 registered participants (over 150 attendees)</a:t>
            </a:r>
          </a:p>
          <a:p>
            <a:pPr marL="0" lvl="1" indent="-34290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Active contribution &amp; involvement of </a:t>
            </a: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4 experts from: </a:t>
            </a:r>
          </a:p>
          <a:p>
            <a:pPr lvl="2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Norway: INTPOW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&amp;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OREEC</a:t>
            </a:r>
          </a:p>
          <a:p>
            <a:pPr lvl="2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Iceland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ISOR &amp;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UNU-GTP (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Orkustofnun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0" lvl="1" indent="-34290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Participation of:</a:t>
            </a:r>
          </a:p>
          <a:p>
            <a:pPr lvl="2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Minister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of Environment, Energy and Climate Change</a:t>
            </a:r>
          </a:p>
          <a:p>
            <a:pPr lvl="2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Ambassador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of the Royal Norwegian Embassy in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Greece</a:t>
            </a:r>
          </a:p>
          <a:p>
            <a:pPr lvl="2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General Secretary for Investments and Development - NSRF, Ministry of Development &amp; Competitiveness</a:t>
            </a:r>
          </a:p>
          <a:p>
            <a:pPr marL="0" lvl="1" indent="-34290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Networking among foreign partners and representatives from domestic potential project promoters.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07504" y="3403480"/>
            <a:ext cx="8928992" cy="32847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itchFamily="34" charset="0"/>
                <a:cs typeface="Calibri" pitchFamily="34" charset="0"/>
              </a:rPr>
              <a:t>PO CRES Project Team</a:t>
            </a: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52400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grpSp>
        <p:nvGrpSpPr>
          <p:cNvPr id="5" name="Καμβάς 24"/>
          <p:cNvGrpSpPr>
            <a:grpSpLocks/>
          </p:cNvGrpSpPr>
          <p:nvPr/>
        </p:nvGrpSpPr>
        <p:grpSpPr bwMode="auto">
          <a:xfrm>
            <a:off x="162561" y="1532879"/>
            <a:ext cx="8616008" cy="4985710"/>
            <a:chOff x="803" y="2189"/>
            <a:chExt cx="13568" cy="7852"/>
          </a:xfrm>
        </p:grpSpPr>
        <p:sp>
          <p:nvSpPr>
            <p:cNvPr id="7" name="Στρογγυλεμένο ορθογώνιο 16"/>
            <p:cNvSpPr>
              <a:spLocks noChangeArrowheads="1"/>
            </p:cNvSpPr>
            <p:nvPr/>
          </p:nvSpPr>
          <p:spPr bwMode="auto">
            <a:xfrm>
              <a:off x="4628" y="5345"/>
              <a:ext cx="6067" cy="4696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54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790" y="2189"/>
              <a:ext cx="7881" cy="4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Board of Directors of CRES </a:t>
              </a:r>
              <a:endPara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932" y="3858"/>
              <a:ext cx="2166" cy="9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Legal Services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i="1" dirty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Ms. </a:t>
              </a:r>
              <a:r>
                <a:rPr lang="en-US" sz="900" i="1" dirty="0" err="1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Evaggelia</a:t>
              </a:r>
              <a:r>
                <a:rPr lang="en-US" sz="900" i="1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900" i="1" dirty="0" err="1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Paleologou</a:t>
              </a:r>
              <a:endParaRPr lang="en-US" sz="900" i="1" dirty="0"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i="1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Mr. Vasilis </a:t>
              </a:r>
              <a:r>
                <a:rPr lang="en-US" sz="900" i="1" dirty="0" err="1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Baroutas</a:t>
              </a:r>
              <a:endParaRPr lang="en-US" sz="900" i="1" dirty="0"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798" y="3661"/>
              <a:ext cx="5897" cy="13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Project Manager</a:t>
              </a:r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i="1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Mr. DAMASIOTIS Markos</a:t>
              </a:r>
              <a:endParaRPr kumimoji="0" lang="el-GR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Technical Coordinator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i="1" dirty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Dr. PATLITZIANAS Konstantinos</a:t>
              </a:r>
              <a:endParaRPr lang="el-GR" sz="1200" i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1715" y="6701"/>
              <a:ext cx="2656" cy="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Independent Reviewers </a:t>
              </a:r>
              <a:endPara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803" y="5609"/>
              <a:ext cx="2834" cy="7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Existing Structures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in CRES</a:t>
              </a:r>
              <a:endParaRPr kumimoji="0" lang="el-GR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5240" y="6694"/>
              <a:ext cx="4775" cy="21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Subteam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of</a:t>
              </a:r>
              <a:r>
                <a:rPr kumimoji="0" lang="el-GR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Project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Monitoring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i="1" baseline="0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Ms. </a:t>
              </a:r>
              <a:r>
                <a:rPr lang="en-US" sz="900" i="1" baseline="0" dirty="0" err="1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Argiro</a:t>
              </a:r>
              <a:r>
                <a:rPr lang="en-US" sz="900" i="1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900" i="1" dirty="0" err="1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Roinioti</a:t>
              </a:r>
              <a:endParaRPr lang="en-US" sz="9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i="1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Dr. </a:t>
              </a:r>
              <a:r>
                <a:rPr lang="en-US" sz="900" i="1" dirty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George </a:t>
              </a:r>
              <a:r>
                <a:rPr lang="en-US" sz="900" i="1" dirty="0" err="1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Stavrakakis</a:t>
              </a:r>
              <a:endParaRPr lang="en-US" sz="9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i="1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Ms</a:t>
              </a:r>
              <a:r>
                <a:rPr lang="en-US" sz="900" i="1" dirty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. Eleni </a:t>
              </a:r>
              <a:r>
                <a:rPr lang="en-US" sz="900" i="1" dirty="0" err="1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Hatzigeorgiou</a:t>
              </a:r>
              <a:endParaRPr lang="en-US" sz="900" i="1" dirty="0"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i="1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Mr</a:t>
              </a:r>
              <a:r>
                <a:rPr lang="en-US" sz="900" i="1" dirty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. </a:t>
              </a:r>
              <a:r>
                <a:rPr lang="en-US" sz="900" i="1" dirty="0" err="1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Dionisis</a:t>
              </a:r>
              <a:r>
                <a:rPr lang="en-US" sz="900" i="1" dirty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900" i="1" dirty="0" err="1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Papavasileiou</a:t>
              </a:r>
              <a:endParaRPr lang="en-US" sz="900" i="1" dirty="0"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i="1" dirty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Dr. Sotiris </a:t>
              </a:r>
              <a:r>
                <a:rPr lang="en-US" sz="900" i="1" dirty="0" err="1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Xepapas</a:t>
              </a:r>
              <a:endParaRPr lang="en-US" sz="900" i="1" dirty="0"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i="1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Ms</a:t>
              </a:r>
              <a:r>
                <a:rPr lang="en-US" sz="900" i="1" dirty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. Maria </a:t>
              </a:r>
              <a:r>
                <a:rPr lang="en-US" sz="900" i="1" dirty="0" err="1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Tsarmpopoulou</a:t>
              </a:r>
              <a:endParaRPr lang="en-US" sz="900" i="1" dirty="0"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i="1" dirty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Mr. </a:t>
              </a:r>
              <a:r>
                <a:rPr lang="en-US" sz="900" i="1" dirty="0" err="1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Eleftherios</a:t>
              </a:r>
              <a:r>
                <a:rPr lang="en-US" sz="900" i="1" dirty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900" i="1" dirty="0" err="1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Yakoumelos</a:t>
              </a:r>
              <a:endParaRPr lang="en-US" sz="9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i="1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Mr. George </a:t>
              </a:r>
              <a:r>
                <a:rPr lang="en-US" sz="900" i="1" dirty="0" err="1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Linakis</a:t>
              </a:r>
              <a:endParaRPr lang="en-US" sz="900" i="1" dirty="0"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1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898" y="9134"/>
              <a:ext cx="2834" cy="7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Publicity Officer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i="1" dirty="0" smtClean="0">
                  <a:latin typeface="Calibri" pitchFamily="34" charset="0"/>
                  <a:cs typeface="Times New Roman" pitchFamily="18" charset="0"/>
                </a:rPr>
                <a:t>Ms. Athina Paralika</a:t>
              </a:r>
              <a:endParaRPr kumimoji="0" lang="el-GR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11716" y="5492"/>
              <a:ext cx="2655" cy="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Selection Committee</a:t>
              </a:r>
              <a:endPara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5252" y="5609"/>
              <a:ext cx="4764" cy="9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Subteam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lang="en-US" sz="1100" b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of Project Accession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Dr. </a:t>
              </a:r>
              <a:r>
                <a:rPr lang="en-US" sz="900" i="1" dirty="0" err="1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Haralampos</a:t>
              </a:r>
              <a:r>
                <a:rPr lang="en-US" sz="900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Malamatenios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Ms</a:t>
              </a:r>
              <a:r>
                <a:rPr lang="en-US" sz="900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. Flora </a:t>
              </a:r>
              <a:r>
                <a:rPr lang="en-US" sz="9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Stefanou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842" y="6732"/>
              <a:ext cx="2834" cy="20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Subteam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of Supporting Actions</a:t>
              </a:r>
              <a:endPara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i="1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Ms. </a:t>
              </a:r>
              <a:r>
                <a:rPr lang="en-US" sz="900" i="1" dirty="0" err="1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Aggeliki</a:t>
              </a:r>
              <a:r>
                <a:rPr lang="en-US" sz="900" i="1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900" i="1" dirty="0" err="1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Lianou</a:t>
              </a:r>
              <a:endParaRPr lang="en-US" sz="9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Ms. </a:t>
              </a:r>
              <a:r>
                <a:rPr kumimoji="0" lang="en-US" sz="90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Eleni</a:t>
              </a:r>
              <a:r>
                <a:rPr kumimoji="0" lang="en-US" sz="90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900" i="1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Politi</a:t>
              </a:r>
              <a:endParaRPr kumimoji="0" lang="en-US" sz="9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i="1" baseline="0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Ms. Alexandra</a:t>
              </a:r>
              <a:r>
                <a:rPr lang="en-US" sz="900" i="1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Katsouri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Ms. </a:t>
              </a:r>
              <a:r>
                <a:rPr kumimoji="0" lang="en-US" sz="90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Kalliopi</a:t>
              </a:r>
              <a:r>
                <a:rPr kumimoji="0" lang="en-US" sz="90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900" i="1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Pizania</a:t>
              </a:r>
              <a:endParaRPr kumimoji="0" lang="en-US" sz="9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i="1" baseline="0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Ms.</a:t>
              </a:r>
              <a:r>
                <a:rPr lang="en-US" sz="900" i="1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900" i="1" baseline="0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Vasiliki</a:t>
              </a:r>
              <a:r>
                <a:rPr lang="en-US" sz="900" i="1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900" i="1" dirty="0" err="1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Papadopoulou</a:t>
              </a:r>
              <a:endParaRPr lang="en-US" sz="9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Ms. </a:t>
              </a:r>
              <a:r>
                <a:rPr kumimoji="0" lang="en-US" sz="90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Ioanna</a:t>
              </a:r>
              <a:r>
                <a:rPr kumimoji="0" lang="en-US" sz="90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900" i="1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Papamihail</a:t>
              </a:r>
              <a:r>
                <a:rPr kumimoji="0" lang="en-US" sz="90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el-GR" sz="11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" name="AutoShape 22"/>
            <p:cNvSpPr>
              <a:spLocks noChangeShapeType="1"/>
            </p:cNvSpPr>
            <p:nvPr/>
          </p:nvSpPr>
          <p:spPr bwMode="auto">
            <a:xfrm flipV="1">
              <a:off x="10015" y="5946"/>
              <a:ext cx="1701" cy="20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27" name="AutoShape 22"/>
            <p:cNvSpPr>
              <a:spLocks noChangeShapeType="1"/>
            </p:cNvSpPr>
            <p:nvPr/>
          </p:nvSpPr>
          <p:spPr bwMode="auto">
            <a:xfrm>
              <a:off x="10015" y="6151"/>
              <a:ext cx="1733" cy="100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latin typeface="Calibri" pitchFamily="34" charset="0"/>
              </a:endParaRPr>
            </a:p>
          </p:txBody>
        </p:sp>
      </p:grpSp>
      <p:cxnSp>
        <p:nvCxnSpPr>
          <p:cNvPr id="33" name="Elbow Connector 32"/>
          <p:cNvCxnSpPr>
            <a:stCxn id="12" idx="3"/>
            <a:endCxn id="7" idx="1"/>
          </p:cNvCxnSpPr>
          <p:nvPr/>
        </p:nvCxnSpPr>
        <p:spPr>
          <a:xfrm>
            <a:off x="1962220" y="3956206"/>
            <a:ext cx="629308" cy="107149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Elbow Connector 36"/>
          <p:cNvCxnSpPr>
            <a:stCxn id="24" idx="3"/>
            <a:endCxn id="7" idx="1"/>
          </p:cNvCxnSpPr>
          <p:nvPr/>
        </p:nvCxnSpPr>
        <p:spPr>
          <a:xfrm flipV="1">
            <a:off x="1986986" y="5027702"/>
            <a:ext cx="604542" cy="44448"/>
          </a:xfrm>
          <a:prstGeom prst="bentConnector3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Elbow Connector 38"/>
          <p:cNvCxnSpPr>
            <a:stCxn id="15" idx="3"/>
            <a:endCxn id="7" idx="1"/>
          </p:cNvCxnSpPr>
          <p:nvPr/>
        </p:nvCxnSpPr>
        <p:spPr>
          <a:xfrm flipV="1">
            <a:off x="2022547" y="5027702"/>
            <a:ext cx="568981" cy="1167058"/>
          </a:xfrm>
          <a:prstGeom prst="bentConnector3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2996039" y="5791287"/>
            <a:ext cx="3017000" cy="6481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Subteam</a:t>
            </a:r>
            <a:r>
              <a:rPr lang="en-US" sz="1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of Project Control</a:t>
            </a:r>
            <a:r>
              <a:rPr lang="el-GR" sz="1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el-GR" sz="1400" dirty="0"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Dr. Nikos </a:t>
            </a:r>
            <a:r>
              <a:rPr lang="en-US" sz="900" i="1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Stefanakis</a:t>
            </a:r>
            <a:endParaRPr lang="el-GR" sz="900" i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Mr. Panagiotis </a:t>
            </a:r>
            <a:r>
              <a:rPr lang="en-US" sz="900" i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Zorlos</a:t>
            </a:r>
            <a:endParaRPr lang="el-GR" sz="9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Mr. Nikos </a:t>
            </a:r>
            <a:r>
              <a:rPr lang="en-US" sz="900" i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Ntaras</a:t>
            </a:r>
            <a:endParaRPr lang="en-US" sz="900" i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>
            <a:stCxn id="8" idx="2"/>
            <a:endCxn id="10" idx="0"/>
          </p:cNvCxnSpPr>
          <p:nvPr/>
        </p:nvCxnSpPr>
        <p:spPr>
          <a:xfrm>
            <a:off x="4561691" y="1849724"/>
            <a:ext cx="10161" cy="61781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/>
          <p:cNvCxnSpPr>
            <a:stCxn id="10" idx="2"/>
            <a:endCxn id="30" idx="0"/>
          </p:cNvCxnSpPr>
          <p:nvPr/>
        </p:nvCxnSpPr>
        <p:spPr>
          <a:xfrm>
            <a:off x="4571852" y="3311404"/>
            <a:ext cx="148" cy="92076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16" name="Elbow Connector 15"/>
          <p:cNvCxnSpPr>
            <a:stCxn id="9" idx="3"/>
            <a:endCxn id="8" idx="1"/>
          </p:cNvCxnSpPr>
          <p:nvPr/>
        </p:nvCxnSpPr>
        <p:spPr>
          <a:xfrm flipV="1">
            <a:off x="1619941" y="1691302"/>
            <a:ext cx="439437" cy="121467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112901" y="5229200"/>
            <a:ext cx="1665668" cy="8861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lang="en-US" altLang="en-US" sz="400" b="1" dirty="0">
              <a:latin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Objections Committee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Dr. Nikos Karapanagiotis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Mr. George Kanavakis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Mrs</a:t>
            </a:r>
            <a:r>
              <a:rPr lang="en-US" altLang="en-US" sz="900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Efi </a:t>
            </a:r>
            <a:r>
              <a:rPr lang="en-US" altLang="en-US" sz="9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Korma</a:t>
            </a:r>
            <a:endParaRPr lang="en-US" altLang="en-US" sz="900" i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44221" y="5085184"/>
            <a:ext cx="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3" idx="1"/>
          </p:cNvCxnSpPr>
          <p:nvPr/>
        </p:nvCxnSpPr>
        <p:spPr>
          <a:xfrm rot="10800000">
            <a:off x="6444221" y="5085187"/>
            <a:ext cx="668680" cy="58709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utoShape 22"/>
          <p:cNvSpPr>
            <a:spLocks noChangeShapeType="1"/>
          </p:cNvSpPr>
          <p:nvPr/>
        </p:nvSpPr>
        <p:spPr bwMode="auto">
          <a:xfrm>
            <a:off x="6444221" y="5142153"/>
            <a:ext cx="648359" cy="64913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3789003" y="1948936"/>
            <a:ext cx="1555536" cy="4193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General Director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Mr. Vasilis </a:t>
            </a:r>
            <a:r>
              <a:rPr lang="en-US" sz="900" i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Kilias</a:t>
            </a:r>
            <a:endParaRPr lang="en-US" sz="900" i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40" y="3501008"/>
            <a:ext cx="910766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b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. Bilateral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Programme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CRES -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Orkustofnun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endParaRPr lang="en-US" sz="32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sz="3500" b="1" dirty="0">
                <a:latin typeface="Calibri" pitchFamily="34" charset="0"/>
                <a:cs typeface="Calibri" pitchFamily="34" charset="0"/>
              </a:rPr>
              <a:t>Bilateral </a:t>
            </a:r>
            <a:r>
              <a:rPr lang="en-US" sz="3500" b="1" dirty="0" err="1">
                <a:latin typeface="Calibri" pitchFamily="34" charset="0"/>
                <a:cs typeface="Calibri" pitchFamily="34" charset="0"/>
              </a:rPr>
              <a:t>Programme</a:t>
            </a:r>
            <a:r>
              <a:rPr lang="en-US" sz="3500" b="1" dirty="0">
                <a:latin typeface="Calibri" pitchFamily="34" charset="0"/>
                <a:cs typeface="Calibri" pitchFamily="34" charset="0"/>
              </a:rPr>
              <a:t> CRES - </a:t>
            </a:r>
            <a:r>
              <a:rPr lang="en-US" sz="3500" b="1" dirty="0" err="1">
                <a:latin typeface="Calibri" pitchFamily="34" charset="0"/>
                <a:cs typeface="Calibri" pitchFamily="34" charset="0"/>
              </a:rPr>
              <a:t>Orkustofnun</a:t>
            </a:r>
            <a:r>
              <a:rPr lang="en-US" sz="35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smtClean="0">
                <a:latin typeface="Calibri" pitchFamily="34" charset="0"/>
                <a:cs typeface="Calibri" pitchFamily="34" charset="0"/>
              </a:rPr>
              <a:t>[1/2]</a:t>
            </a:r>
            <a:endParaRPr lang="en-US" sz="35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72816"/>
            <a:ext cx="9144000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 fontAlgn="b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000" b="1" u="sng" dirty="0" smtClean="0">
                <a:latin typeface="Calibri" pitchFamily="34" charset="0"/>
              </a:rPr>
              <a:t>Scope: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Strengthening </a:t>
            </a:r>
            <a:r>
              <a:rPr lang="en-US" sz="2000" dirty="0">
                <a:latin typeface="Calibri" pitchFamily="34" charset="0"/>
              </a:rPr>
              <a:t>bilateral relations between </a:t>
            </a:r>
            <a:r>
              <a:rPr lang="en-US" sz="2000" dirty="0" smtClean="0">
                <a:latin typeface="Calibri" pitchFamily="34" charset="0"/>
              </a:rPr>
              <a:t>Iceland and </a:t>
            </a:r>
            <a:r>
              <a:rPr lang="en-US" sz="2000" dirty="0">
                <a:latin typeface="Calibri" pitchFamily="34" charset="0"/>
              </a:rPr>
              <a:t>Greece in the </a:t>
            </a:r>
            <a:r>
              <a:rPr lang="en-US" sz="2000" dirty="0" smtClean="0">
                <a:latin typeface="Calibri" pitchFamily="34" charset="0"/>
              </a:rPr>
              <a:t>field of </a:t>
            </a:r>
            <a:r>
              <a:rPr lang="en-US" sz="2000" dirty="0">
                <a:latin typeface="Calibri" pitchFamily="34" charset="0"/>
              </a:rPr>
              <a:t>Geothermal Energy by establishing long-term cooperation between the National Technological Institutions of the two countries (CRES and </a:t>
            </a:r>
            <a:r>
              <a:rPr lang="en-US" sz="2000" dirty="0" err="1">
                <a:latin typeface="Calibri" pitchFamily="34" charset="0"/>
              </a:rPr>
              <a:t>Orkustofnun</a:t>
            </a:r>
            <a:r>
              <a:rPr lang="en-US" sz="2000" dirty="0" smtClean="0">
                <a:latin typeface="Calibri" pitchFamily="34" charset="0"/>
              </a:rPr>
              <a:t>).</a:t>
            </a:r>
          </a:p>
          <a:p>
            <a:pPr marL="361950" indent="-361950" algn="just" fontAlgn="b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000" b="1" u="sng" dirty="0" smtClean="0">
                <a:latin typeface="Calibri" pitchFamily="34" charset="0"/>
              </a:rPr>
              <a:t>Duration: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9-12 months</a:t>
            </a:r>
          </a:p>
          <a:p>
            <a:pPr marL="361950" indent="-361950" algn="just" fontAlgn="b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000" b="1" u="sng" dirty="0" smtClean="0">
                <a:latin typeface="Calibri" pitchFamily="34" charset="0"/>
              </a:rPr>
              <a:t>Tasks:</a:t>
            </a:r>
            <a:r>
              <a:rPr lang="el-GR" sz="2000" b="1" u="sng" dirty="0" smtClean="0">
                <a:latin typeface="Calibri" pitchFamily="34" charset="0"/>
              </a:rPr>
              <a:t> </a:t>
            </a:r>
          </a:p>
          <a:p>
            <a:pPr algn="just" defTabSz="361950" fontAlgn="b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Calibri" pitchFamily="34" charset="0"/>
              </a:rPr>
              <a:t>	1. Educational activities</a:t>
            </a:r>
          </a:p>
          <a:p>
            <a:pPr marL="714375" lvl="2" indent="-352425" algn="just" fontAlgn="b">
              <a:spcBef>
                <a:spcPts val="300"/>
              </a:spcBef>
              <a:spcAft>
                <a:spcPts val="300"/>
              </a:spcAft>
              <a:buClr>
                <a:srgbClr val="254061"/>
              </a:buClr>
              <a:buFont typeface="Wingdings" pitchFamily="2" charset="2"/>
              <a:buChar char="°"/>
            </a:pPr>
            <a:r>
              <a:rPr lang="en-US" sz="2000" dirty="0" smtClean="0">
                <a:latin typeface="Calibri" pitchFamily="34" charset="0"/>
              </a:rPr>
              <a:t>1.1. Visits by CRES experts in the geothermal fields and facilities of Iceland;</a:t>
            </a:r>
          </a:p>
          <a:p>
            <a:pPr marL="714375" lvl="2" indent="-352425" algn="just" fontAlgn="b">
              <a:spcBef>
                <a:spcPts val="300"/>
              </a:spcBef>
              <a:spcAft>
                <a:spcPts val="300"/>
              </a:spcAft>
              <a:buClr>
                <a:srgbClr val="254061"/>
              </a:buClr>
              <a:buFont typeface="Wingdings" pitchFamily="2" charset="2"/>
              <a:buChar char="°"/>
            </a:pPr>
            <a:r>
              <a:rPr lang="en-US" sz="2000" dirty="0" smtClean="0">
                <a:latin typeface="Calibri" pitchFamily="34" charset="0"/>
              </a:rPr>
              <a:t>1.2. Visits by CRES and </a:t>
            </a:r>
            <a:r>
              <a:rPr lang="en-US" sz="2000" dirty="0" err="1" smtClean="0">
                <a:latin typeface="Calibri" pitchFamily="34" charset="0"/>
              </a:rPr>
              <a:t>Orkustofnun</a:t>
            </a:r>
            <a:r>
              <a:rPr lang="en-US" sz="2000" dirty="0" smtClean="0">
                <a:latin typeface="Calibri" pitchFamily="34" charset="0"/>
              </a:rPr>
              <a:t> experts in the geothermal fields of Greece with the highest potential;</a:t>
            </a:r>
          </a:p>
          <a:p>
            <a:pPr marL="714375" lvl="2" indent="-352425" algn="just" fontAlgn="b">
              <a:spcBef>
                <a:spcPts val="300"/>
              </a:spcBef>
              <a:spcAft>
                <a:spcPts val="300"/>
              </a:spcAft>
              <a:buClr>
                <a:srgbClr val="254061"/>
              </a:buClr>
              <a:buFont typeface="Wingdings" pitchFamily="2" charset="2"/>
              <a:buChar char="°"/>
            </a:pPr>
            <a:r>
              <a:rPr lang="en-US" sz="2000" dirty="0" smtClean="0">
                <a:latin typeface="Calibri" pitchFamily="34" charset="0"/>
              </a:rPr>
              <a:t>1.3. Organization of a Workshop on the potential of geothermal energy, geothermal technologies, applications and advantages addressed to the scientific and technological community and any entity concerned.</a:t>
            </a:r>
          </a:p>
        </p:txBody>
      </p:sp>
    </p:spTree>
    <p:extLst>
      <p:ext uri="{BB962C8B-B14F-4D97-AF65-F5344CB8AC3E}">
        <p14:creationId xmlns:p14="http://schemas.microsoft.com/office/powerpoint/2010/main" val="26653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sz="3500" b="1" dirty="0">
                <a:latin typeface="Calibri" pitchFamily="34" charset="0"/>
                <a:cs typeface="Calibri" pitchFamily="34" charset="0"/>
              </a:rPr>
              <a:t>Bilateral </a:t>
            </a:r>
            <a:r>
              <a:rPr lang="en-US" sz="3500" b="1" dirty="0" err="1">
                <a:latin typeface="Calibri" pitchFamily="34" charset="0"/>
                <a:cs typeface="Calibri" pitchFamily="34" charset="0"/>
              </a:rPr>
              <a:t>Programme</a:t>
            </a:r>
            <a:r>
              <a:rPr lang="en-US" sz="3500" b="1" dirty="0">
                <a:latin typeface="Calibri" pitchFamily="34" charset="0"/>
                <a:cs typeface="Calibri" pitchFamily="34" charset="0"/>
              </a:rPr>
              <a:t> CRES - </a:t>
            </a:r>
            <a:r>
              <a:rPr lang="en-US" sz="3500" b="1" dirty="0" err="1">
                <a:latin typeface="Calibri" pitchFamily="34" charset="0"/>
                <a:cs typeface="Calibri" pitchFamily="34" charset="0"/>
              </a:rPr>
              <a:t>Orkustofnun</a:t>
            </a:r>
            <a:r>
              <a:rPr lang="en-US" sz="35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smtClean="0">
                <a:latin typeface="Calibri" pitchFamily="34" charset="0"/>
                <a:cs typeface="Calibri" pitchFamily="34" charset="0"/>
              </a:rPr>
              <a:t>[2/2]</a:t>
            </a:r>
            <a:endParaRPr lang="en-US" sz="35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44824"/>
            <a:ext cx="52200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61950" fontAlgn="b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Calibri" pitchFamily="34" charset="0"/>
              </a:rPr>
              <a:t>	2. Strengthening research cooperation</a:t>
            </a:r>
          </a:p>
          <a:p>
            <a:pPr marL="714375" lvl="2" indent="-352425" algn="just" fontAlgn="b">
              <a:spcBef>
                <a:spcPts val="300"/>
              </a:spcBef>
              <a:spcAft>
                <a:spcPts val="300"/>
              </a:spcAft>
              <a:buClr>
                <a:srgbClr val="254061"/>
              </a:buClr>
              <a:buFont typeface="Wingdings" pitchFamily="2" charset="2"/>
              <a:buChar char="°"/>
            </a:pPr>
            <a:r>
              <a:rPr lang="en-US" sz="2000" dirty="0" smtClean="0">
                <a:latin typeface="Calibri" pitchFamily="34" charset="0"/>
              </a:rPr>
              <a:t>2.1. Visits by CRES staff to Iceland and participation in meetings for the establishment of </a:t>
            </a:r>
            <a:r>
              <a:rPr lang="en-US" sz="2000" dirty="0">
                <a:latin typeface="Calibri" pitchFamily="34" charset="0"/>
              </a:rPr>
              <a:t>research collaborations among scientists, engineers, academics and </a:t>
            </a:r>
            <a:r>
              <a:rPr lang="en-US" sz="2000" dirty="0" smtClean="0">
                <a:latin typeface="Calibri" pitchFamily="34" charset="0"/>
              </a:rPr>
              <a:t>researchers;</a:t>
            </a:r>
          </a:p>
          <a:p>
            <a:pPr marL="714375" lvl="2" indent="-352425" algn="just" fontAlgn="b">
              <a:spcBef>
                <a:spcPts val="300"/>
              </a:spcBef>
              <a:spcAft>
                <a:spcPts val="300"/>
              </a:spcAft>
              <a:buClr>
                <a:srgbClr val="254061"/>
              </a:buClr>
              <a:buFont typeface="Wingdings" pitchFamily="2" charset="2"/>
              <a:buChar char="°"/>
            </a:pPr>
            <a:r>
              <a:rPr lang="en-US" sz="2000" dirty="0" smtClean="0">
                <a:latin typeface="Calibri" pitchFamily="34" charset="0"/>
              </a:rPr>
              <a:t>2.2. Participation </a:t>
            </a:r>
            <a:r>
              <a:rPr lang="en-US" sz="2000" dirty="0">
                <a:latin typeface="Calibri" pitchFamily="34" charset="0"/>
              </a:rPr>
              <a:t>in an international scientific conference dedicated to renewable energy and geothermal </a:t>
            </a:r>
            <a:r>
              <a:rPr lang="en-US" sz="2000" dirty="0" smtClean="0">
                <a:latin typeface="Calibri" pitchFamily="34" charset="0"/>
              </a:rPr>
              <a:t>energy.</a:t>
            </a:r>
          </a:p>
          <a:p>
            <a:pPr marL="361950" indent="-361950" algn="just" fontAlgn="b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000" b="1" u="sng" dirty="0" smtClean="0">
                <a:latin typeface="Calibri" pitchFamily="34" charset="0"/>
              </a:rPr>
              <a:t>Budget</a:t>
            </a:r>
            <a:r>
              <a:rPr lang="en-US" sz="2000" b="1" u="sng" dirty="0">
                <a:latin typeface="Calibri" pitchFamily="34" charset="0"/>
              </a:rPr>
              <a:t>: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€</a:t>
            </a:r>
            <a:r>
              <a:rPr lang="en-US" sz="2000" dirty="0" smtClean="0">
                <a:latin typeface="Calibri" pitchFamily="34" charset="0"/>
              </a:rPr>
              <a:t>40,000</a:t>
            </a:r>
            <a:endParaRPr lang="el-GR" sz="2000" dirty="0">
              <a:latin typeface="Calibri" pitchFamily="34" charset="0"/>
            </a:endParaRPr>
          </a:p>
          <a:p>
            <a:pPr marL="361950" indent="-361950" algn="just" fontAlgn="b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endParaRPr lang="el-GR" sz="2000" dirty="0">
              <a:latin typeface="Calibri" pitchFamily="34" charset="0"/>
            </a:endParaRPr>
          </a:p>
        </p:txBody>
      </p:sp>
      <p:pic>
        <p:nvPicPr>
          <p:cNvPr id="1026" name="Picture 2" descr="http://vatnsidnadur.net/wp-content/uploads/2015/06/orkustofnun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700808"/>
            <a:ext cx="367665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39" y="2552991"/>
            <a:ext cx="3453557" cy="397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8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Thank you for your attention!</a:t>
            </a:r>
            <a:endParaRPr lang="el-GR" sz="3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GR03 – Summary of Current Status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52400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342" y="1503337"/>
            <a:ext cx="89411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 fontAlgn="b">
              <a:spcAft>
                <a:spcPts val="600"/>
              </a:spcAft>
              <a:buBlip>
                <a:blip r:embed="rId3"/>
              </a:buBlip>
            </a:pPr>
            <a:r>
              <a:rPr lang="en-US" sz="1750" dirty="0" smtClean="0">
                <a:latin typeface="Calibri" pitchFamily="34" charset="0"/>
              </a:rPr>
              <a:t>The programme is implemented smoothly and on schedule.</a:t>
            </a:r>
            <a:r>
              <a:rPr lang="el-GR" sz="1750" dirty="0" smtClean="0">
                <a:latin typeface="Calibri" pitchFamily="34" charset="0"/>
              </a:rPr>
              <a:t> </a:t>
            </a:r>
          </a:p>
          <a:p>
            <a:pPr marL="361950" indent="-361950" algn="just" fontAlgn="b">
              <a:spcAft>
                <a:spcPts val="600"/>
              </a:spcAft>
              <a:buBlip>
                <a:blip r:embed="rId3"/>
              </a:buBlip>
            </a:pPr>
            <a:r>
              <a:rPr lang="en-US" sz="1750" dirty="0" smtClean="0">
                <a:latin typeface="Calibri" pitchFamily="34" charset="0"/>
              </a:rPr>
              <a:t>The Management and Control System (MCS) is applied </a:t>
            </a:r>
            <a:r>
              <a:rPr lang="el-GR" sz="1750" dirty="0" smtClean="0">
                <a:latin typeface="Calibri" pitchFamily="34" charset="0"/>
              </a:rPr>
              <a:t>(</a:t>
            </a:r>
            <a:r>
              <a:rPr lang="en-US" sz="1750" dirty="0" smtClean="0">
                <a:latin typeface="Calibri" pitchFamily="34" charset="0"/>
              </a:rPr>
              <a:t>after its last modification</a:t>
            </a:r>
            <a:r>
              <a:rPr lang="el-GR" sz="1750" dirty="0" smtClean="0">
                <a:latin typeface="Calibri" pitchFamily="34" charset="0"/>
              </a:rPr>
              <a:t>) </a:t>
            </a:r>
            <a:r>
              <a:rPr lang="en-US" sz="1750" dirty="0" smtClean="0">
                <a:latin typeface="Calibri" pitchFamily="34" charset="0"/>
              </a:rPr>
              <a:t>ensuring the functionality of processes and risk minimization.</a:t>
            </a:r>
            <a:r>
              <a:rPr lang="el-GR" sz="1750" dirty="0" smtClean="0">
                <a:latin typeface="Calibri" pitchFamily="34" charset="0"/>
              </a:rPr>
              <a:t> </a:t>
            </a:r>
            <a:endParaRPr lang="en-US" sz="1750" dirty="0" smtClean="0">
              <a:latin typeface="Calibri" pitchFamily="34" charset="0"/>
            </a:endParaRPr>
          </a:p>
          <a:p>
            <a:pPr marL="361950" indent="-361950" algn="just" fontAlgn="b">
              <a:spcAft>
                <a:spcPts val="600"/>
              </a:spcAft>
              <a:buBlip>
                <a:blip r:embed="rId3"/>
              </a:buBlip>
            </a:pPr>
            <a:r>
              <a:rPr lang="en-US" sz="1750" dirty="0" smtClean="0">
                <a:latin typeface="Calibri" pitchFamily="34" charset="0"/>
              </a:rPr>
              <a:t>Emphasis is given on performing a thorough check of the tender documents in order to minimize the likelihood of appeals on tenders as well as possible delays.</a:t>
            </a:r>
          </a:p>
          <a:p>
            <a:pPr marL="361950" indent="-361950" algn="just" fontAlgn="b">
              <a:spcAft>
                <a:spcPts val="600"/>
              </a:spcAft>
              <a:buBlip>
                <a:blip r:embed="rId3"/>
              </a:buBlip>
            </a:pPr>
            <a:r>
              <a:rPr lang="en-US" sz="1750" dirty="0" smtClean="0">
                <a:latin typeface="Calibri" pitchFamily="34" charset="0"/>
              </a:rPr>
              <a:t>The </a:t>
            </a:r>
            <a:r>
              <a:rPr lang="en-US" sz="1750" dirty="0">
                <a:latin typeface="Calibri" pitchFamily="34" charset="0"/>
              </a:rPr>
              <a:t>necessary permits and approvals </a:t>
            </a:r>
            <a:r>
              <a:rPr lang="en-US" sz="1750" dirty="0" smtClean="0">
                <a:latin typeface="Calibri" pitchFamily="34" charset="0"/>
              </a:rPr>
              <a:t>have been received for all accessed projects</a:t>
            </a:r>
            <a:r>
              <a:rPr lang="el-GR" sz="1750" dirty="0" smtClean="0">
                <a:latin typeface="Calibri" pitchFamily="34" charset="0"/>
              </a:rPr>
              <a:t>. </a:t>
            </a:r>
          </a:p>
          <a:p>
            <a:pPr marL="361950" indent="-361950" algn="just" fontAlgn="b">
              <a:spcAft>
                <a:spcPts val="600"/>
              </a:spcAft>
              <a:buBlip>
                <a:blip r:embed="rId3"/>
              </a:buBlip>
            </a:pPr>
            <a:r>
              <a:rPr lang="en-US" sz="1750" dirty="0" smtClean="0">
                <a:latin typeface="Calibri" pitchFamily="34" charset="0"/>
              </a:rPr>
              <a:t>Calls for tenders are expected to be published from next month onwards. </a:t>
            </a:r>
          </a:p>
          <a:p>
            <a:pPr marL="361950" indent="-361950" algn="just" fontAlgn="b">
              <a:spcAft>
                <a:spcPts val="600"/>
              </a:spcAft>
              <a:buBlip>
                <a:blip r:embed="rId3"/>
              </a:buBlip>
            </a:pPr>
            <a:r>
              <a:rPr lang="en-US" sz="1750" dirty="0" smtClean="0">
                <a:latin typeface="Calibri" pitchFamily="34" charset="0"/>
              </a:rPr>
              <a:t>Targeted publicity actions are planned such as the Training Seminar on project </a:t>
            </a:r>
            <a:r>
              <a:rPr lang="en-US" sz="1750" dirty="0">
                <a:latin typeface="Calibri" pitchFamily="34" charset="0"/>
              </a:rPr>
              <a:t>monitoring for the Project </a:t>
            </a:r>
            <a:r>
              <a:rPr lang="en-US" sz="1750" dirty="0" smtClean="0">
                <a:latin typeface="Calibri" pitchFamily="34" charset="0"/>
              </a:rPr>
              <a:t>Promoters</a:t>
            </a:r>
            <a:r>
              <a:rPr lang="el-GR" sz="1750" dirty="0" smtClean="0">
                <a:latin typeface="Calibri" pitchFamily="34" charset="0"/>
              </a:rPr>
              <a:t> (01/12/2015)</a:t>
            </a:r>
            <a:r>
              <a:rPr lang="en-US" sz="1750" dirty="0" smtClean="0">
                <a:latin typeface="Calibri" pitchFamily="34" charset="0"/>
              </a:rPr>
              <a:t>, during which the GR03 Programme will be presented to the media</a:t>
            </a:r>
            <a:r>
              <a:rPr lang="el-GR" sz="1750" dirty="0" smtClean="0">
                <a:latin typeface="Calibri" pitchFamily="34" charset="0"/>
              </a:rPr>
              <a:t>.</a:t>
            </a:r>
          </a:p>
          <a:p>
            <a:pPr marL="361950" indent="-361950" algn="just" fontAlgn="b">
              <a:spcAft>
                <a:spcPts val="600"/>
              </a:spcAft>
              <a:buBlip>
                <a:blip r:embed="rId3"/>
              </a:buBlip>
            </a:pPr>
            <a:r>
              <a:rPr lang="en-US" sz="1750" dirty="0">
                <a:latin typeface="Calibri" pitchFamily="34" charset="0"/>
              </a:rPr>
              <a:t>The bilateral funds will be transferred to Project Promoters for expertise sharing with bodies from donors countries. </a:t>
            </a:r>
          </a:p>
          <a:p>
            <a:pPr marL="361950" indent="-361950" algn="just" fontAlgn="b">
              <a:spcAft>
                <a:spcPts val="600"/>
              </a:spcAft>
              <a:buBlip>
                <a:blip r:embed="rId3"/>
              </a:buBlip>
            </a:pPr>
            <a:r>
              <a:rPr lang="en-US" sz="1750" dirty="0" smtClean="0">
                <a:latin typeface="Calibri" pitchFamily="34" charset="0"/>
              </a:rPr>
              <a:t>Targeted complementary actions are planned in order to explore and enhance expertise sharing with other</a:t>
            </a:r>
            <a:r>
              <a:rPr lang="el-GR" sz="1750" dirty="0" smtClean="0">
                <a:latin typeface="Calibri" pitchFamily="34" charset="0"/>
              </a:rPr>
              <a:t> </a:t>
            </a:r>
            <a:r>
              <a:rPr lang="en-US" sz="1750" dirty="0" smtClean="0">
                <a:latin typeface="Calibri" pitchFamily="34" charset="0"/>
              </a:rPr>
              <a:t>POs implementing </a:t>
            </a:r>
            <a:r>
              <a:rPr lang="en-US" sz="1750" dirty="0" err="1" smtClean="0">
                <a:latin typeface="Calibri" pitchFamily="34" charset="0"/>
              </a:rPr>
              <a:t>programmes</a:t>
            </a:r>
            <a:r>
              <a:rPr lang="en-US" sz="1750" dirty="0" smtClean="0">
                <a:latin typeface="Calibri" pitchFamily="34" charset="0"/>
              </a:rPr>
              <a:t> of similar nature. </a:t>
            </a:r>
            <a:endParaRPr lang="el-GR" sz="1750" dirty="0" smtClean="0">
              <a:latin typeface="Calibri" pitchFamily="34" charset="0"/>
            </a:endParaRPr>
          </a:p>
          <a:p>
            <a:pPr marL="361950" indent="-361950" algn="just" fontAlgn="b">
              <a:spcAft>
                <a:spcPts val="600"/>
              </a:spcAft>
              <a:buBlip>
                <a:blip r:embed="rId3"/>
              </a:buBlip>
            </a:pPr>
            <a:r>
              <a:rPr lang="en-US" sz="1750" dirty="0" smtClean="0">
                <a:latin typeface="Calibri" pitchFamily="34" charset="0"/>
              </a:rPr>
              <a:t>The start of the</a:t>
            </a:r>
            <a:r>
              <a:rPr lang="el-GR" sz="1750" dirty="0" smtClean="0">
                <a:latin typeface="Calibri" pitchFamily="34" charset="0"/>
              </a:rPr>
              <a:t> </a:t>
            </a:r>
            <a:r>
              <a:rPr lang="en-US" sz="1750" dirty="0" smtClean="0">
                <a:latin typeface="Calibri" pitchFamily="34" charset="0"/>
              </a:rPr>
              <a:t>bilateral </a:t>
            </a:r>
            <a:r>
              <a:rPr lang="en-US" sz="1750" dirty="0">
                <a:latin typeface="Calibri" pitchFamily="34" charset="0"/>
              </a:rPr>
              <a:t>programme on geothermal energy with </a:t>
            </a:r>
            <a:r>
              <a:rPr lang="en-US" sz="1750" dirty="0" smtClean="0">
                <a:latin typeface="Calibri" pitchFamily="34" charset="0"/>
              </a:rPr>
              <a:t>the </a:t>
            </a:r>
            <a:r>
              <a:rPr lang="en-US" sz="1750" dirty="0" err="1" smtClean="0">
                <a:latin typeface="Calibri" pitchFamily="34" charset="0"/>
              </a:rPr>
              <a:t>Orkustofnun</a:t>
            </a:r>
            <a:r>
              <a:rPr lang="en-US" sz="1750" dirty="0" smtClean="0">
                <a:latin typeface="Calibri" pitchFamily="34" charset="0"/>
              </a:rPr>
              <a:t> Institute is awaited</a:t>
            </a:r>
            <a:r>
              <a:rPr lang="el-GR" sz="1750" dirty="0" smtClean="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54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/>
        </p:nvSpPr>
        <p:spPr>
          <a:xfrm>
            <a:off x="0" y="228600"/>
            <a:ext cx="91440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42" y="1503337"/>
            <a:ext cx="89411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Status of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programme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implementation.</a:t>
            </a:r>
            <a:endParaRPr 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algn="just" fontAlgn="b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Horizontal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concerns - Risk management.</a:t>
            </a:r>
            <a:endParaRPr 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algn="just" fontAlgn="b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Bilateral Fund – Complementary Actions.</a:t>
            </a:r>
            <a:endParaRPr 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algn="just" fontAlgn="b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Publicity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&amp; Communication. </a:t>
            </a:r>
          </a:p>
          <a:p>
            <a:pPr marL="457200" indent="-457200" algn="just" fontAlgn="b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Bilateral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Programme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CRES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Orkustofnun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fontAlgn="b"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40" y="3501008"/>
            <a:ext cx="9107660" cy="7008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ctr" fontAlgn="b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Status of </a:t>
            </a:r>
            <a:r>
              <a:rPr lang="en-US" sz="32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Programme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Implementation</a:t>
            </a:r>
            <a:endParaRPr lang="en-US" sz="32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/>
        </p:nvSpPr>
        <p:spPr>
          <a:xfrm>
            <a:off x="0" y="228600"/>
            <a:ext cx="91440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atin typeface="Calibri" pitchFamily="34" charset="0"/>
                <a:cs typeface="Calibri" pitchFamily="34" charset="0"/>
              </a:rPr>
              <a:t>Programme</a:t>
            </a:r>
            <a:r>
              <a:rPr lang="en-US" sz="4000" b="1" dirty="0">
                <a:latin typeface="Calibri" pitchFamily="34" charset="0"/>
                <a:cs typeface="Calibri" pitchFamily="34" charset="0"/>
              </a:rPr>
              <a:t> implementation: Progress </a:t>
            </a:r>
            <a:endParaRPr lang="en-US" sz="4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42" y="1503337"/>
            <a:ext cx="89411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 fontAlgn="b">
              <a:spcAft>
                <a:spcPts val="600"/>
              </a:spcAft>
              <a:buBlip>
                <a:blip r:embed="rId2"/>
              </a:buBlip>
            </a:pPr>
            <a:r>
              <a:rPr lang="en-US" sz="1750" u="sng" dirty="0">
                <a:latin typeface="Calibri" pitchFamily="34" charset="0"/>
              </a:rPr>
              <a:t>July 2015:</a:t>
            </a:r>
            <a:r>
              <a:rPr lang="en-US" sz="1750" dirty="0">
                <a:latin typeface="Calibri" pitchFamily="34" charset="0"/>
              </a:rPr>
              <a:t> </a:t>
            </a:r>
          </a:p>
          <a:p>
            <a:pPr marL="819150" lvl="1" indent="-361950" algn="just" fontAlgn="b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750" dirty="0">
                <a:latin typeface="Calibri" pitchFamily="34" charset="0"/>
              </a:rPr>
              <a:t>PO CRES sent the draft Project Agreement to the Project Promoters, as well as the Technical Annex of the Project. </a:t>
            </a:r>
          </a:p>
          <a:p>
            <a:pPr marL="819150" lvl="1" indent="-361950" algn="just" fontAlgn="b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750" dirty="0">
                <a:latin typeface="Calibri" pitchFamily="34" charset="0"/>
              </a:rPr>
              <a:t>The Project Promoters in turn, returned one copy of the Project Agreement along with the Project Technical Annex, signed by their legal representative. </a:t>
            </a:r>
          </a:p>
          <a:p>
            <a:pPr marL="361950" lvl="1" indent="-361950" algn="just" fontAlgn="b">
              <a:spcAft>
                <a:spcPts val="600"/>
              </a:spcAft>
              <a:buBlip>
                <a:blip r:embed="rId2"/>
              </a:buBlip>
            </a:pPr>
            <a:r>
              <a:rPr lang="en-US" sz="1750" u="sng" dirty="0" smtClean="0">
                <a:latin typeface="Calibri" pitchFamily="34" charset="0"/>
              </a:rPr>
              <a:t>August 2015</a:t>
            </a:r>
            <a:r>
              <a:rPr lang="en-US" sz="1750" dirty="0" smtClean="0">
                <a:latin typeface="Calibri" pitchFamily="34" charset="0"/>
              </a:rPr>
              <a:t>: </a:t>
            </a:r>
          </a:p>
          <a:p>
            <a:pPr marL="819150" lvl="2" indent="-361950" algn="just" fontAlgn="b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750" dirty="0" smtClean="0">
                <a:latin typeface="Calibri" pitchFamily="34" charset="0"/>
              </a:rPr>
              <a:t>The </a:t>
            </a:r>
            <a:r>
              <a:rPr lang="en-US" sz="1750" dirty="0">
                <a:latin typeface="Calibri" pitchFamily="34" charset="0"/>
              </a:rPr>
              <a:t>accession procedure was completed with the signing of the accession decisions for </a:t>
            </a:r>
            <a:r>
              <a:rPr lang="en-US" sz="1750" dirty="0" smtClean="0">
                <a:latin typeface="Calibri" pitchFamily="34" charset="0"/>
              </a:rPr>
              <a:t>all </a:t>
            </a:r>
            <a:r>
              <a:rPr lang="en-US" sz="1750" dirty="0">
                <a:latin typeface="Calibri" pitchFamily="34" charset="0"/>
              </a:rPr>
              <a:t>10 positively evaluated proposals, by the Minister </a:t>
            </a:r>
            <a:r>
              <a:rPr lang="en-US" sz="1750" dirty="0" smtClean="0">
                <a:latin typeface="Calibri" pitchFamily="34" charset="0"/>
              </a:rPr>
              <a:t>of </a:t>
            </a:r>
            <a:r>
              <a:rPr lang="en-US" sz="1750" dirty="0">
                <a:latin typeface="Calibri" pitchFamily="34" charset="0"/>
              </a:rPr>
              <a:t>Environment and </a:t>
            </a:r>
            <a:r>
              <a:rPr lang="en-US" sz="1750" dirty="0" smtClean="0">
                <a:latin typeface="Calibri" pitchFamily="34" charset="0"/>
              </a:rPr>
              <a:t>Energy on August 8</a:t>
            </a:r>
            <a:r>
              <a:rPr lang="en-US" sz="1750" baseline="30000" dirty="0" smtClean="0">
                <a:latin typeface="Calibri" pitchFamily="34" charset="0"/>
              </a:rPr>
              <a:t>th</a:t>
            </a:r>
            <a:r>
              <a:rPr lang="el-GR" sz="1750" dirty="0" smtClean="0">
                <a:latin typeface="Calibri" pitchFamily="34" charset="0"/>
              </a:rPr>
              <a:t>.</a:t>
            </a:r>
            <a:endParaRPr lang="en-US" sz="1750" dirty="0">
              <a:latin typeface="Calibri" pitchFamily="34" charset="0"/>
            </a:endParaRPr>
          </a:p>
          <a:p>
            <a:pPr marL="361950" indent="-361950" algn="just" fontAlgn="b">
              <a:spcAft>
                <a:spcPts val="600"/>
              </a:spcAft>
              <a:buBlip>
                <a:blip r:embed="rId2"/>
              </a:buBlip>
            </a:pPr>
            <a:r>
              <a:rPr lang="en-US" sz="1750" u="sng" dirty="0">
                <a:latin typeface="Calibri" pitchFamily="34" charset="0"/>
              </a:rPr>
              <a:t>October 2015</a:t>
            </a:r>
            <a:r>
              <a:rPr lang="en-US" sz="1750" dirty="0">
                <a:latin typeface="Calibri" pitchFamily="34" charset="0"/>
              </a:rPr>
              <a:t>:</a:t>
            </a:r>
            <a:r>
              <a:rPr lang="el-GR" sz="1750" dirty="0">
                <a:latin typeface="Calibri" pitchFamily="34" charset="0"/>
              </a:rPr>
              <a:t> </a:t>
            </a:r>
          </a:p>
          <a:p>
            <a:pPr marL="819150" lvl="1" indent="-361950" algn="just" fontAlgn="b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750" dirty="0">
                <a:latin typeface="Calibri" pitchFamily="34" charset="0"/>
              </a:rPr>
              <a:t>The Minister of Economy, Development and Tourism approved the integration of Projects 1-7 in the National Investment </a:t>
            </a:r>
            <a:r>
              <a:rPr lang="en-US" sz="1750" dirty="0" err="1">
                <a:latin typeface="Calibri" pitchFamily="34" charset="0"/>
              </a:rPr>
              <a:t>Programme</a:t>
            </a:r>
            <a:r>
              <a:rPr lang="en-US" sz="1750" dirty="0">
                <a:latin typeface="Calibri" pitchFamily="34" charset="0"/>
              </a:rPr>
              <a:t> on October 15</a:t>
            </a:r>
            <a:r>
              <a:rPr lang="en-US" sz="1750" baseline="30000" dirty="0">
                <a:latin typeface="Calibri" pitchFamily="34" charset="0"/>
              </a:rPr>
              <a:t>th</a:t>
            </a:r>
            <a:r>
              <a:rPr lang="en-US" sz="1750" dirty="0">
                <a:latin typeface="Calibri" pitchFamily="34" charset="0"/>
              </a:rPr>
              <a:t>. </a:t>
            </a:r>
          </a:p>
          <a:p>
            <a:pPr marL="361950" indent="-361950" algn="just" fontAlgn="b">
              <a:spcAft>
                <a:spcPts val="600"/>
              </a:spcAft>
              <a:buBlip>
                <a:blip r:embed="rId2"/>
              </a:buBlip>
            </a:pPr>
            <a:r>
              <a:rPr lang="en-US" sz="1750" u="sng" dirty="0" smtClean="0">
                <a:latin typeface="Calibri" pitchFamily="34" charset="0"/>
              </a:rPr>
              <a:t>September 2015 – to date</a:t>
            </a:r>
            <a:r>
              <a:rPr lang="en-US" sz="1750" dirty="0" smtClean="0">
                <a:latin typeface="Calibri" pitchFamily="34" charset="0"/>
              </a:rPr>
              <a:t>:</a:t>
            </a:r>
            <a:r>
              <a:rPr lang="el-GR" sz="1750" dirty="0" smtClean="0">
                <a:latin typeface="Calibri" pitchFamily="34" charset="0"/>
              </a:rPr>
              <a:t> </a:t>
            </a:r>
          </a:p>
          <a:p>
            <a:pPr marL="819150" lvl="1" indent="-361950" algn="just" fontAlgn="b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750" dirty="0" smtClean="0">
                <a:latin typeface="Calibri" pitchFamily="34" charset="0"/>
              </a:rPr>
              <a:t>The Project Promoters have sent the tender documents, as instructed by PO CRES. The relevant tender documents are currently under review</a:t>
            </a:r>
            <a:r>
              <a:rPr lang="el-GR" sz="1750" dirty="0" smtClean="0">
                <a:latin typeface="Calibri" pitchFamily="34" charset="0"/>
              </a:rPr>
              <a:t>, </a:t>
            </a:r>
            <a:r>
              <a:rPr lang="en-US" sz="1750" dirty="0" smtClean="0">
                <a:latin typeface="Calibri" pitchFamily="34" charset="0"/>
              </a:rPr>
              <a:t>in the context of the pre-approval process. </a:t>
            </a:r>
          </a:p>
        </p:txBody>
      </p:sp>
    </p:spTree>
    <p:extLst>
      <p:ext uri="{BB962C8B-B14F-4D97-AF65-F5344CB8AC3E}">
        <p14:creationId xmlns:p14="http://schemas.microsoft.com/office/powerpoint/2010/main" val="20699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/>
        </p:nvSpPr>
        <p:spPr>
          <a:xfrm>
            <a:off x="0" y="228600"/>
            <a:ext cx="9144000" cy="990600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Programme implementation: Tender pre-approval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484785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1" indent="-355600" algn="just" fontAlgn="b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sz="2000" u="sng" dirty="0" smtClean="0">
                <a:latin typeface="Calibri" pitchFamily="34" charset="0"/>
              </a:rPr>
              <a:t>The </a:t>
            </a:r>
            <a:r>
              <a:rPr lang="en-US" sz="2000" u="sng" dirty="0">
                <a:latin typeface="Calibri" pitchFamily="34" charset="0"/>
              </a:rPr>
              <a:t>Project </a:t>
            </a:r>
            <a:r>
              <a:rPr lang="en-US" sz="2000" u="sng" dirty="0" smtClean="0">
                <a:latin typeface="Calibri" pitchFamily="34" charset="0"/>
              </a:rPr>
              <a:t>Promoter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>
                <a:latin typeface="Calibri" pitchFamily="34" charset="0"/>
              </a:rPr>
              <a:t>before the tendering</a:t>
            </a:r>
            <a:r>
              <a:rPr lang="en-US" sz="2000" dirty="0" smtClean="0">
                <a:latin typeface="Calibri" pitchFamily="34" charset="0"/>
              </a:rPr>
              <a:t>, submits to the PO a </a:t>
            </a:r>
            <a:r>
              <a:rPr lang="en-US" sz="2000" dirty="0">
                <a:latin typeface="Calibri" pitchFamily="34" charset="0"/>
              </a:rPr>
              <a:t>file with all the required documents for reviewing of the legality of </a:t>
            </a:r>
            <a:r>
              <a:rPr lang="en-US" sz="2000" dirty="0" smtClean="0">
                <a:latin typeface="Calibri" pitchFamily="34" charset="0"/>
              </a:rPr>
              <a:t>the tendering procedure. </a:t>
            </a:r>
          </a:p>
          <a:p>
            <a:pPr marL="355600" lvl="1" indent="-355600" algn="just" fontAlgn="b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sz="2000" u="sng" dirty="0">
                <a:latin typeface="Calibri" pitchFamily="34" charset="0"/>
              </a:rPr>
              <a:t>The subgroup of Projects </a:t>
            </a:r>
            <a:r>
              <a:rPr lang="en-US" sz="2000" u="sng" dirty="0" smtClean="0">
                <a:latin typeface="Calibri" pitchFamily="34" charset="0"/>
              </a:rPr>
              <a:t>Audit</a:t>
            </a:r>
            <a:r>
              <a:rPr lang="en-US" sz="2000" dirty="0" smtClean="0">
                <a:latin typeface="Calibri" pitchFamily="34" charset="0"/>
              </a:rPr>
              <a:t> performs a thorough check </a:t>
            </a:r>
            <a:r>
              <a:rPr lang="en-US" sz="2000" dirty="0">
                <a:latin typeface="Calibri" pitchFamily="34" charset="0"/>
              </a:rPr>
              <a:t>of the tender documents based on the current legal framework of the project, the EC and national rules of eligibility and the </a:t>
            </a:r>
            <a:r>
              <a:rPr lang="en-US" sz="2000" dirty="0" smtClean="0">
                <a:latin typeface="Calibri" pitchFamily="34" charset="0"/>
              </a:rPr>
              <a:t>documents relevant </a:t>
            </a:r>
            <a:r>
              <a:rPr lang="en-US" sz="2000" dirty="0">
                <a:latin typeface="Calibri" pitchFamily="34" charset="0"/>
              </a:rPr>
              <a:t>with the </a:t>
            </a:r>
            <a:r>
              <a:rPr lang="en-US" sz="2000" dirty="0" smtClean="0">
                <a:latin typeface="Calibri" pitchFamily="34" charset="0"/>
              </a:rPr>
              <a:t>Programme. </a:t>
            </a:r>
            <a:r>
              <a:rPr lang="en-US" sz="2000" dirty="0">
                <a:latin typeface="Calibri" pitchFamily="34" charset="0"/>
              </a:rPr>
              <a:t>The results of the audit are depicted in the </a:t>
            </a:r>
            <a:r>
              <a:rPr lang="en-US" sz="2000" dirty="0" smtClean="0">
                <a:latin typeface="Calibri" pitchFamily="34" charset="0"/>
              </a:rPr>
              <a:t>“</a:t>
            </a:r>
            <a:r>
              <a:rPr lang="en-US" sz="2000" dirty="0">
                <a:latin typeface="Calibri" pitchFamily="34" charset="0"/>
              </a:rPr>
              <a:t>Tendering Stage Checking List”. </a:t>
            </a:r>
          </a:p>
          <a:p>
            <a:pPr marL="355600" lvl="1" indent="-355600" algn="just" fontAlgn="b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sz="2000" u="sng" dirty="0" smtClean="0">
                <a:latin typeface="Calibri" pitchFamily="34" charset="0"/>
              </a:rPr>
              <a:t>PO CRES </a:t>
            </a:r>
            <a:r>
              <a:rPr lang="en-US" sz="2000" dirty="0" smtClean="0">
                <a:latin typeface="Calibri" pitchFamily="34" charset="0"/>
              </a:rPr>
              <a:t>prepares </a:t>
            </a:r>
            <a:r>
              <a:rPr lang="en-US" sz="2000" dirty="0">
                <a:latin typeface="Calibri" pitchFamily="34" charset="0"/>
              </a:rPr>
              <a:t>the “Tender Pre-Approval”, on which the opinion of the </a:t>
            </a:r>
            <a:r>
              <a:rPr lang="en-US" sz="2000" dirty="0" smtClean="0">
                <a:latin typeface="Calibri" pitchFamily="34" charset="0"/>
              </a:rPr>
              <a:t>Programme Operator </a:t>
            </a:r>
            <a:r>
              <a:rPr lang="en-US" sz="2000" dirty="0">
                <a:latin typeface="Calibri" pitchFamily="34" charset="0"/>
              </a:rPr>
              <a:t>CRES </a:t>
            </a:r>
            <a:r>
              <a:rPr lang="en-US" sz="2000" dirty="0" smtClean="0">
                <a:latin typeface="Calibri" pitchFamily="34" charset="0"/>
              </a:rPr>
              <a:t>can be </a:t>
            </a:r>
            <a:r>
              <a:rPr lang="en-US" sz="2000" dirty="0">
                <a:latin typeface="Calibri" pitchFamily="34" charset="0"/>
              </a:rPr>
              <a:t>in agreement, </a:t>
            </a:r>
            <a:r>
              <a:rPr lang="en-US" sz="2000" dirty="0" smtClean="0">
                <a:latin typeface="Calibri" pitchFamily="34" charset="0"/>
              </a:rPr>
              <a:t>conditionally in agreement or </a:t>
            </a:r>
            <a:r>
              <a:rPr lang="en-US" sz="2000" dirty="0">
                <a:latin typeface="Calibri" pitchFamily="34" charset="0"/>
              </a:rPr>
              <a:t>not in agreement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5870019"/>
            <a:ext cx="849694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just"/>
            <a:r>
              <a:rPr lang="en-US" sz="2000" i="1" dirty="0">
                <a:latin typeface="Calibri" pitchFamily="34" charset="0"/>
              </a:rPr>
              <a:t>The tender pre-approval </a:t>
            </a:r>
            <a:r>
              <a:rPr lang="en-US" sz="2000" i="1" dirty="0" smtClean="0">
                <a:latin typeface="Calibri" pitchFamily="34" charset="0"/>
              </a:rPr>
              <a:t>process </a:t>
            </a:r>
            <a:r>
              <a:rPr lang="en-US" sz="2000" b="1" i="1" dirty="0" smtClean="0">
                <a:latin typeface="Calibri" pitchFamily="34" charset="0"/>
              </a:rPr>
              <a:t>started </a:t>
            </a:r>
            <a:r>
              <a:rPr lang="en-US" sz="2000" b="1" i="1" dirty="0">
                <a:latin typeface="Calibri" pitchFamily="34" charset="0"/>
              </a:rPr>
              <a:t>on September </a:t>
            </a:r>
            <a:r>
              <a:rPr lang="en-US" sz="2000" i="1" dirty="0">
                <a:latin typeface="Calibri" pitchFamily="34" charset="0"/>
              </a:rPr>
              <a:t>and is expected to be </a:t>
            </a:r>
            <a:r>
              <a:rPr lang="en-US" sz="2000" b="1" i="1" dirty="0">
                <a:latin typeface="Calibri" pitchFamily="34" charset="0"/>
              </a:rPr>
              <a:t>completed in November.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Accessed Projects of GR03 - Geography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331"/>
          <a:stretch/>
        </p:blipFill>
        <p:spPr>
          <a:xfrm>
            <a:off x="1115616" y="1628800"/>
            <a:ext cx="6912768" cy="5152703"/>
          </a:xfrm>
          <a:prstGeom prst="rect">
            <a:avLst/>
          </a:prstGeom>
        </p:spPr>
      </p:pic>
      <p:sp>
        <p:nvSpPr>
          <p:cNvPr id="5" name="Line Callout 2 4"/>
          <p:cNvSpPr/>
          <p:nvPr/>
        </p:nvSpPr>
        <p:spPr>
          <a:xfrm>
            <a:off x="5940152" y="2321675"/>
            <a:ext cx="2047221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4444"/>
              <a:gd name="adj6" fmla="val -60157"/>
            </a:avLst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Eastern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Macedonia &amp;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Thrace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Line Callout 2 8"/>
          <p:cNvSpPr/>
          <p:nvPr/>
        </p:nvSpPr>
        <p:spPr>
          <a:xfrm flipH="1">
            <a:off x="936663" y="2183982"/>
            <a:ext cx="1691121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649"/>
              <a:gd name="adj6" fmla="val -97600"/>
            </a:avLst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Western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Macedonia: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Line Callout 2 13"/>
          <p:cNvSpPr/>
          <p:nvPr/>
        </p:nvSpPr>
        <p:spPr>
          <a:xfrm flipH="1">
            <a:off x="2195736" y="5634043"/>
            <a:ext cx="1691121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78751"/>
              <a:gd name="adj6" fmla="val -125984"/>
            </a:avLst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Peloponnese: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ine Callout 2 14"/>
          <p:cNvSpPr/>
          <p:nvPr/>
        </p:nvSpPr>
        <p:spPr>
          <a:xfrm flipH="1">
            <a:off x="4836021" y="4797152"/>
            <a:ext cx="1368152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7490"/>
              <a:gd name="adj6" fmla="val -25206"/>
            </a:avLst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Attica: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Line Callout 2 15"/>
          <p:cNvSpPr/>
          <p:nvPr/>
        </p:nvSpPr>
        <p:spPr>
          <a:xfrm>
            <a:off x="1403648" y="3917119"/>
            <a:ext cx="1872208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826"/>
              <a:gd name="adj6" fmla="val -114421"/>
            </a:avLst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Central Greece: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Line Callout 2 16"/>
          <p:cNvSpPr/>
          <p:nvPr/>
        </p:nvSpPr>
        <p:spPr>
          <a:xfrm>
            <a:off x="5940152" y="3782324"/>
            <a:ext cx="1872208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930"/>
              <a:gd name="adj6" fmla="val -52492"/>
            </a:avLst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Northern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Aegean: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Line Callout 2 9"/>
          <p:cNvSpPr/>
          <p:nvPr/>
        </p:nvSpPr>
        <p:spPr>
          <a:xfrm flipH="1">
            <a:off x="6596723" y="5634043"/>
            <a:ext cx="1368152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7490"/>
              <a:gd name="adj6" fmla="val -25206"/>
            </a:avLst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Crete: 1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Accessed Projects of GR03 -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Total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13125"/>
              </p:ext>
            </p:extLst>
          </p:nvPr>
        </p:nvGraphicFramePr>
        <p:xfrm>
          <a:off x="354014" y="1611432"/>
          <a:ext cx="8394450" cy="4742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993"/>
                <a:gridCol w="2008534"/>
                <a:gridCol w="4949895"/>
                <a:gridCol w="1066028"/>
              </a:tblGrid>
              <a:tr h="518528">
                <a:tc>
                  <a:txBody>
                    <a:bodyPr/>
                    <a:lstStyle/>
                    <a:p>
                      <a:pPr algn="ctr" rtl="0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/>
                      </a:pPr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</a:rPr>
                        <a:t>Potential Project Promoter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Title</a:t>
                      </a:r>
                      <a:endParaRPr lang="en-US" sz="11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 proposed budget (€)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1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1.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Region of Western Macedonia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RES Integrated interventions for developing the Local “Community” of </a:t>
                      </a:r>
                      <a:r>
                        <a:rPr lang="en-US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Grevena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1.579.745,</a:t>
                      </a: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l-G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2.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Democritus University of Thrace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The contribution of Renewable Energy Sources in the sustainable development and operation of the Democritus University of Thrace – Creation of a sustainable Community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>
                        <a:tabLst/>
                      </a:pPr>
                      <a:r>
                        <a:rPr lang="el-GR" sz="11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1.778.559,86</a:t>
                      </a:r>
                      <a:endParaRPr lang="el-G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3.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Municipality of Andros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Demonstrative interventions for Renewable Energy Sources (RES) in the Island of Andros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1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914.449,86</a:t>
                      </a:r>
                      <a:endParaRPr lang="el-G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25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4.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Centre for Social Protection and Solidarity, Education and Environment -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Polykoinoniko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Alexandroupolis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Implementation of RES projects to support socially vulnerable groups and experiential environmental education in the Municipality of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Alexandroupolis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r>
                        <a:rPr lang="el-GR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966</a:t>
                      </a:r>
                      <a:r>
                        <a:rPr lang="el-GR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,00</a:t>
                      </a:r>
                      <a:endParaRPr lang="el-G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5.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Agricultural University of Athens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Integration of RES Technologies  in the Community of Agricultural University of Athens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1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821.072,20</a:t>
                      </a:r>
                      <a:endParaRPr lang="el-G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1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6.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Municipality of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Nea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Ionia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Geothermal System of district 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air-conditioning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and other RES applications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1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1.672.431,00</a:t>
                      </a:r>
                      <a:endParaRPr lang="el-G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7.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General Hospital MAMATSEIO-BODOSSAKEIO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Installation of solar vacuum collectors for the full coverage of hot water needs, solar cooling with an adsorption chiller and support of heating with the remaining thermal energy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1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1.839.352,44</a:t>
                      </a:r>
                      <a:endParaRPr lang="el-G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8000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 1-7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9,355,576.56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8.</a:t>
                      </a:r>
                      <a:endParaRPr lang="en-US" sz="11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Municipality of </a:t>
                      </a:r>
                      <a:r>
                        <a:rPr lang="en-US" sz="11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Karpenissi</a:t>
                      </a:r>
                      <a:endParaRPr lang="en-US" sz="11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Application of RES technologies in municipal buildings of the Municipality of </a:t>
                      </a:r>
                      <a:r>
                        <a:rPr lang="en-US" sz="11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Karpenisi</a:t>
                      </a:r>
                      <a:endParaRPr lang="en-US" sz="11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1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922.500,00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9.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Organization for the Development of Crete S.A.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Installation of photovoltaic systems in water tanks of OAK SA and autonomous operation of water pumps</a:t>
                      </a:r>
                      <a:endParaRPr lang="en-US" sz="11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1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1,623,600.00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10.</a:t>
                      </a:r>
                      <a:endParaRPr lang="en-US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DOPPAT </a:t>
                      </a:r>
                      <a:r>
                        <a:rPr lang="en-US" sz="11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Nafplion</a:t>
                      </a:r>
                      <a:endParaRPr lang="en-US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 Integrated interventions at the “Municipal” Natatorium of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Nafplio</a:t>
                      </a:r>
                      <a:endParaRPr lang="en-US" sz="11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1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875.926,00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1634">
                <a:tc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l-GR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8-10</a:t>
                      </a:r>
                      <a:endParaRPr lang="el-G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3.422.026,00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6381328"/>
            <a:ext cx="2847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Available Funds: 9.664.659 euros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0050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352480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635598-73DD-4E7B-99C4-C3309DB01F4F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91F24D6E-C39E-4C3D-AED6-A0053B7CFF9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TS010352480</Template>
  <TotalTime>26096</TotalTime>
  <Words>1513</Words>
  <Application>Microsoft Office PowerPoint</Application>
  <PresentationFormat>On-screen Show (4:3)</PresentationFormat>
  <Paragraphs>293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Courier New</vt:lpstr>
      <vt:lpstr>Times New Roman</vt:lpstr>
      <vt:lpstr>Tw Cen MT</vt:lpstr>
      <vt:lpstr>Verdana</vt:lpstr>
      <vt:lpstr>Wingdings</vt:lpstr>
      <vt:lpstr>Wingdings 2</vt:lpstr>
      <vt:lpstr>TS010352480</vt:lpstr>
      <vt:lpstr>Annual Meeting</vt:lpstr>
      <vt:lpstr>PO CRES Project Team</vt:lpstr>
      <vt:lpstr>GR03 – Summary of Current Status</vt:lpstr>
      <vt:lpstr>PowerPoint Presentation</vt:lpstr>
      <vt:lpstr>PowerPoint Presentation</vt:lpstr>
      <vt:lpstr>PowerPoint Presentation</vt:lpstr>
      <vt:lpstr>PowerPoint Presentation</vt:lpstr>
      <vt:lpstr>Accessed Projects of GR03 - Geography</vt:lpstr>
      <vt:lpstr>Accessed Projects of GR03 - Total</vt:lpstr>
      <vt:lpstr>PowerPoint Presentation</vt:lpstr>
      <vt:lpstr>PowerPoint Presentation</vt:lpstr>
      <vt:lpstr>PowerPoint Presentation</vt:lpstr>
      <vt:lpstr>PowerPoint Presentation</vt:lpstr>
      <vt:lpstr>Bilateral Relations on Project Level </vt:lpstr>
      <vt:lpstr>GR03 - Complementary Action </vt:lpstr>
      <vt:lpstr>PowerPoint Presentation</vt:lpstr>
      <vt:lpstr>Website of GR03 Programme</vt:lpstr>
      <vt:lpstr>GR03 Training Seminar</vt:lpstr>
      <vt:lpstr>Match-Making Conference on Bilateral Relations (11/09/14)</vt:lpstr>
      <vt:lpstr>PowerPoint Presentation</vt:lpstr>
      <vt:lpstr>Bilateral Programme CRES - Orkustofnun [1/2]</vt:lpstr>
      <vt:lpstr>Bilateral Programme CRES - Orkustofnun [2/2]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ΑΝΑΠΤΥΞΗ ΜΟΝΤΕΛΟΥ  ΜΑΘΗΜΑΤΙΚΟΥ ΠΡΟΓΡΑΜΜΑΤΙΣΜΟΥ &amp;  ΚΑΤΑΣΚΕΥΗ ΠΛΗΡΟΦΟΡΙΑΚΟΥ ΣΥΣΤΗΜΑΤΟΣ  ΥΠΟΣΤΗΡΙΞΗΣ ΑΠΟΦΑΣΕΩΝ ΓΙΑ ΤΟ ΜΑΚΡΟΧΡΟΝΙΟ ΕΝΕΡΓΕΙΑΚΟ ΣΧΕΔΙΑΣΜΟ ΤΟΥ ΕΛΛΗΝΙΚΟΥ ΣΥΣΤΗΜΑΤΟΣ ΗΛΕΚΤΡΟΠΑΡΑΓΩΓΗΣ</dc:title>
  <dc:creator>PNG_SC_7_64</dc:creator>
  <cp:lastModifiedBy>PPC</cp:lastModifiedBy>
  <cp:revision>1383</cp:revision>
  <cp:lastPrinted>2015-06-29T10:20:54Z</cp:lastPrinted>
  <dcterms:created xsi:type="dcterms:W3CDTF">2010-11-09T14:37:15Z</dcterms:created>
  <dcterms:modified xsi:type="dcterms:W3CDTF">2015-11-04T08:22:39Z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TC103524809990</vt:lpwstr>
  </property>
</Properties>
</file>