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handoutMasterIdLst>
    <p:handoutMasterId r:id="rId17"/>
  </p:handoutMasterIdLst>
  <p:sldIdLst>
    <p:sldId id="256" r:id="rId2"/>
    <p:sldId id="259" r:id="rId3"/>
    <p:sldId id="269" r:id="rId4"/>
    <p:sldId id="265" r:id="rId5"/>
    <p:sldId id="257" r:id="rId6"/>
    <p:sldId id="258" r:id="rId7"/>
    <p:sldId id="266" r:id="rId8"/>
    <p:sldId id="272" r:id="rId9"/>
    <p:sldId id="262" r:id="rId10"/>
    <p:sldId id="263" r:id="rId11"/>
    <p:sldId id="271" r:id="rId12"/>
    <p:sldId id="270" r:id="rId13"/>
    <p:sldId id="268"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76" autoAdjust="0"/>
  </p:normalViewPr>
  <p:slideViewPr>
    <p:cSldViewPr>
      <p:cViewPr varScale="1">
        <p:scale>
          <a:sx n="89" d="100"/>
          <a:sy n="89" d="100"/>
        </p:scale>
        <p:origin x="-54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0ECC13-04CB-4C37-BDAB-C04F2EE4A652}" type="datetimeFigureOut">
              <a:rPr lang="el-GR" smtClean="0"/>
              <a:pPr/>
              <a:t>4/11/2015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938245-5FF2-4881-9948-DC786D3913D2}"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2E30F-A3A2-4BB0-99DA-24B6D9F99630}" type="datetimeFigureOut">
              <a:rPr lang="el-GR" smtClean="0"/>
              <a:pPr/>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6CF5A-7C1F-41A4-BFD9-4FEE20235704}" type="slidenum">
              <a:rPr lang="el-GR" smtClean="0"/>
              <a:pPr/>
              <a:t>‹#›</a:t>
            </a:fld>
            <a:endParaRPr lang="el-GR"/>
          </a:p>
        </p:txBody>
      </p:sp>
    </p:spTree>
    <p:extLst>
      <p:ext uri="{BB962C8B-B14F-4D97-AF65-F5344CB8AC3E}">
        <p14:creationId xmlns:p14="http://schemas.microsoft.com/office/powerpoint/2010/main" xmlns="" val="245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06CF5A-7C1F-41A4-BFD9-4FEE20235704}"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06CF5A-7C1F-41A4-BFD9-4FEE20235704}"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06CF5A-7C1F-41A4-BFD9-4FEE20235704}" type="slidenum">
              <a:rPr lang="el-GR" smtClean="0"/>
              <a:pPr/>
              <a:t>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06CF5A-7C1F-41A4-BFD9-4FEE20235704}"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006CF5A-7C1F-41A4-BFD9-4FEE20235704}"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61D33CDF-5B3F-416D-9D50-BC05EC5F7B4C}" type="datetimeFigureOut">
              <a:rPr lang="el-GR" smtClean="0"/>
              <a:pPr/>
              <a:t>4/11/2015</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82B0EE-9362-4826-B7BC-A810167AED3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1D33CDF-5B3F-416D-9D50-BC05EC5F7B4C}" type="datetimeFigureOut">
              <a:rPr lang="el-GR" smtClean="0"/>
              <a:pPr/>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1D33CDF-5B3F-416D-9D50-BC05EC5F7B4C}" type="datetimeFigureOut">
              <a:rPr lang="el-GR" smtClean="0"/>
              <a:pPr/>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1D33CDF-5B3F-416D-9D50-BC05EC5F7B4C}" type="datetimeFigureOut">
              <a:rPr lang="el-GR" smtClean="0"/>
              <a:pPr/>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61D33CDF-5B3F-416D-9D50-BC05EC5F7B4C}" type="datetimeFigureOut">
              <a:rPr lang="el-GR" smtClean="0"/>
              <a:pPr/>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1D33CDF-5B3F-416D-9D50-BC05EC5F7B4C}" type="datetimeFigureOut">
              <a:rPr lang="el-GR" smtClean="0"/>
              <a:pPr/>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61D33CDF-5B3F-416D-9D50-BC05EC5F7B4C}" type="datetimeFigureOut">
              <a:rPr lang="el-GR" smtClean="0"/>
              <a:pPr/>
              <a:t>4/11/2015</a:t>
            </a:fld>
            <a:endParaRPr lang="el-GR"/>
          </a:p>
        </p:txBody>
      </p:sp>
      <p:sp>
        <p:nvSpPr>
          <p:cNvPr id="27" name="Θέση αριθμού διαφάνειας 26"/>
          <p:cNvSpPr>
            <a:spLocks noGrp="1"/>
          </p:cNvSpPr>
          <p:nvPr>
            <p:ph type="sldNum" sz="quarter" idx="11"/>
          </p:nvPr>
        </p:nvSpPr>
        <p:spPr/>
        <p:txBody>
          <a:bodyPr rtlCol="0"/>
          <a:lstStyle/>
          <a:p>
            <a:fld id="{DE82B0EE-9362-4826-B7BC-A810167AED37}" type="slidenum">
              <a:rPr lang="el-GR" smtClean="0"/>
              <a:pPr/>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61D33CDF-5B3F-416D-9D50-BC05EC5F7B4C}" type="datetimeFigureOut">
              <a:rPr lang="el-GR" smtClean="0"/>
              <a:pPr/>
              <a:t>4/11/2015</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DE82B0EE-9362-4826-B7BC-A810167AED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1D33CDF-5B3F-416D-9D50-BC05EC5F7B4C}" type="datetimeFigureOut">
              <a:rPr lang="el-GR" smtClean="0"/>
              <a:pPr/>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1D33CDF-5B3F-416D-9D50-BC05EC5F7B4C}" type="datetimeFigureOut">
              <a:rPr lang="el-GR" smtClean="0"/>
              <a:pPr/>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61D33CDF-5B3F-416D-9D50-BC05EC5F7B4C}" type="datetimeFigureOut">
              <a:rPr lang="el-GR" smtClean="0"/>
              <a:pPr/>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E82B0EE-9362-4826-B7BC-A810167AED3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D33CDF-5B3F-416D-9D50-BC05EC5F7B4C}" type="datetimeFigureOut">
              <a:rPr lang="el-GR" smtClean="0"/>
              <a:pPr/>
              <a:t>4/11/2015</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82B0EE-9362-4826-B7BC-A810167AED3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images.google.gr/imgres?imgurl=http://www.minagric.gr/greek/press/2005/10/Image67.gif&amp;imgrefurl=http://www.minagric.gr/greek/press/2005/10/greek181005b.shtml&amp;usg=__Qi0lREfanbFmR5q5-L7FEpOwM5Q=&amp;h=326&amp;w=326&amp;sz=33&amp;hl=el&amp;start=2&amp;tbnid=gqy0ZPEawHoGqM:&amp;tbnh=118&amp;tbnw=118&amp;prev=/images?q=%CE%B5%CE%BB%CE%BB%CE%B7%CE%BD%CE%B9%CE%BA%CE%B7+%CE%B4%CE%B7%CE%BC%CE%BF%CE%BA%CF%81%CE%B1%CF%84%CE%B9%CE%B1&amp;gbv=2&amp;hl=el&amp;sa=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gsrt.gr/EOX/central.aspx?sId=119I428I1089I323I48874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eeafm@gsrt.g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9512" y="620688"/>
            <a:ext cx="8568952" cy="2819985"/>
          </a:xfrm>
        </p:spPr>
        <p:txBody>
          <a:bodyPr>
            <a:normAutofit fontScale="90000"/>
          </a:bodyPr>
          <a:lstStyle/>
          <a:p>
            <a:pPr algn="ctr"/>
            <a:r>
              <a:rPr lang="en-GB" sz="4400" dirty="0" smtClean="0">
                <a:effectLst/>
              </a:rPr>
              <a:t/>
            </a:r>
            <a:br>
              <a:rPr lang="en-GB" sz="4400" dirty="0" smtClean="0">
                <a:effectLst/>
              </a:rPr>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3100" b="1" dirty="0" smtClean="0"/>
              <a:t>Ministry of Education, Research and Religious Affairs</a:t>
            </a:r>
            <a:br>
              <a:rPr lang="en-GB" sz="3100" b="1" dirty="0" smtClean="0"/>
            </a:br>
            <a:r>
              <a:rPr lang="en-GB" sz="3100" b="1" dirty="0" smtClean="0">
                <a:effectLst/>
              </a:rPr>
              <a:t>General Secretariat for Research and Technology  </a:t>
            </a:r>
            <a:r>
              <a:rPr lang="en-GB" sz="3100" b="1" dirty="0" smtClean="0"/>
              <a:t>EEA Financial Mechanism 2009-2014</a:t>
            </a:r>
            <a:r>
              <a:rPr lang="el-GR" b="1" dirty="0" smtClean="0"/>
              <a:t/>
            </a:r>
            <a:br>
              <a:rPr lang="el-GR" b="1" dirty="0" smtClean="0"/>
            </a:br>
            <a:r>
              <a:rPr lang="en-US" sz="3100" b="1" dirty="0" smtClean="0"/>
              <a:t>GR07</a:t>
            </a:r>
            <a:r>
              <a:rPr lang="en-GB" sz="4400" dirty="0" smtClean="0">
                <a:effectLst/>
              </a:rPr>
              <a:t/>
            </a:r>
            <a:br>
              <a:rPr lang="en-GB" sz="4400" dirty="0" smtClean="0">
                <a:effectLst/>
              </a:rPr>
            </a:br>
            <a:endParaRPr lang="el-GR" dirty="0"/>
          </a:p>
        </p:txBody>
      </p:sp>
      <p:sp>
        <p:nvSpPr>
          <p:cNvPr id="3" name="Υπότιτλος 2"/>
          <p:cNvSpPr>
            <a:spLocks noGrp="1"/>
          </p:cNvSpPr>
          <p:nvPr>
            <p:ph type="subTitle" idx="1"/>
          </p:nvPr>
        </p:nvSpPr>
        <p:spPr>
          <a:xfrm>
            <a:off x="457200" y="4509120"/>
            <a:ext cx="7715200" cy="792088"/>
          </a:xfrm>
        </p:spPr>
        <p:txBody>
          <a:bodyPr>
            <a:normAutofit/>
          </a:bodyPr>
          <a:lstStyle/>
          <a:p>
            <a:r>
              <a:rPr lang="en-GB" sz="2800" b="1" dirty="0" smtClean="0"/>
              <a:t>Research within Priority Sectors </a:t>
            </a:r>
            <a:r>
              <a:rPr lang="en-US" sz="2800" dirty="0"/>
              <a:t> </a:t>
            </a:r>
            <a:r>
              <a:rPr lang="en-US" sz="2800" b="1" dirty="0" smtClean="0"/>
              <a:t>(GR07)</a:t>
            </a:r>
            <a:endParaRPr lang="el-GR" sz="2800" b="1" dirty="0"/>
          </a:p>
        </p:txBody>
      </p:sp>
      <p:sp>
        <p:nvSpPr>
          <p:cNvPr id="5" name="Θέση υποσέλιδου 4"/>
          <p:cNvSpPr>
            <a:spLocks noGrp="1"/>
          </p:cNvSpPr>
          <p:nvPr>
            <p:ph type="ftr" sz="quarter" idx="11"/>
          </p:nvPr>
        </p:nvSpPr>
        <p:spPr>
          <a:xfrm rot="10800000" flipV="1">
            <a:off x="899592" y="5517232"/>
            <a:ext cx="7992888" cy="576064"/>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pic>
        <p:nvPicPr>
          <p:cNvPr id="17410" name="Picture 2" descr="λογότυπο ΓΓΕΤ"/>
          <p:cNvPicPr>
            <a:picLocks noChangeAspect="1" noChangeArrowheads="1"/>
          </p:cNvPicPr>
          <p:nvPr/>
        </p:nvPicPr>
        <p:blipFill>
          <a:blip r:embed="rId2" cstate="print"/>
          <a:srcRect/>
          <a:stretch>
            <a:fillRect/>
          </a:stretch>
        </p:blipFill>
        <p:spPr bwMode="auto">
          <a:xfrm>
            <a:off x="827584" y="2348880"/>
            <a:ext cx="2448272" cy="1224136"/>
          </a:xfrm>
          <a:prstGeom prst="rect">
            <a:avLst/>
          </a:prstGeom>
          <a:noFill/>
        </p:spPr>
      </p:pic>
      <p:pic>
        <p:nvPicPr>
          <p:cNvPr id="7" name="Picture 9"/>
          <p:cNvPicPr>
            <a:picLocks noChangeAspect="1" noChangeArrowheads="1"/>
          </p:cNvPicPr>
          <p:nvPr/>
        </p:nvPicPr>
        <p:blipFill>
          <a:blip r:embed="rId3" cstate="print"/>
          <a:srcRect/>
          <a:stretch>
            <a:fillRect/>
          </a:stretch>
        </p:blipFill>
        <p:spPr bwMode="auto">
          <a:xfrm>
            <a:off x="6804248" y="2492896"/>
            <a:ext cx="1008112" cy="936104"/>
          </a:xfrm>
          <a:prstGeom prst="rect">
            <a:avLst/>
          </a:prstGeom>
          <a:noFill/>
          <a:ln w="9525">
            <a:noFill/>
            <a:miter lim="800000"/>
            <a:headEnd/>
            <a:tailEnd/>
          </a:ln>
        </p:spPr>
      </p:pic>
      <p:pic>
        <p:nvPicPr>
          <p:cNvPr id="8" name="Picture 4" descr="Image67">
            <a:hlinkClick r:id="rId4"/>
          </p:cNvPr>
          <p:cNvPicPr>
            <a:picLocks noChangeAspect="1" noChangeArrowheads="1"/>
          </p:cNvPicPr>
          <p:nvPr/>
        </p:nvPicPr>
        <p:blipFill>
          <a:blip r:embed="rId5" cstate="print"/>
          <a:srcRect/>
          <a:stretch>
            <a:fillRect/>
          </a:stretch>
        </p:blipFill>
        <p:spPr bwMode="auto">
          <a:xfrm>
            <a:off x="8172400" y="116632"/>
            <a:ext cx="577850" cy="576064"/>
          </a:xfrm>
          <a:prstGeom prst="rect">
            <a:avLst/>
          </a:prstGeom>
          <a:noFill/>
          <a:ln w="9525">
            <a:noFill/>
            <a:miter lim="800000"/>
            <a:headEnd/>
            <a:tailEnd/>
          </a:ln>
        </p:spPr>
      </p:pic>
    </p:spTree>
    <p:extLst>
      <p:ext uri="{BB962C8B-B14F-4D97-AF65-F5344CB8AC3E}">
        <p14:creationId xmlns:p14="http://schemas.microsoft.com/office/powerpoint/2010/main" xmlns="" val="3544070251"/>
      </p:ext>
    </p:extLst>
  </p:cSld>
  <p:clrMapOvr>
    <a:masterClrMapping/>
  </p:clrMapOvr>
  <p:transition advTm="283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476672"/>
            <a:ext cx="8208912" cy="6063198"/>
          </a:xfrm>
          <a:prstGeom prst="rect">
            <a:avLst/>
          </a:prstGeom>
        </p:spPr>
        <p:txBody>
          <a:bodyPr wrap="square">
            <a:spAutoFit/>
          </a:bodyPr>
          <a:lstStyle/>
          <a:p>
            <a:r>
              <a:rPr lang="en-US" sz="2400" b="1" dirty="0">
                <a:solidFill>
                  <a:schemeClr val="tx2"/>
                </a:solidFill>
              </a:rPr>
              <a:t>K</a:t>
            </a:r>
            <a:r>
              <a:rPr lang="en-US" sz="2400" b="1" dirty="0" smtClean="0">
                <a:solidFill>
                  <a:schemeClr val="tx2"/>
                </a:solidFill>
              </a:rPr>
              <a:t>ey </a:t>
            </a:r>
            <a:r>
              <a:rPr lang="en-US" sz="2400" b="1" dirty="0">
                <a:solidFill>
                  <a:schemeClr val="tx2"/>
                </a:solidFill>
              </a:rPr>
              <a:t>tools for the management and monitoring of the implementation of the sub-projects of a project </a:t>
            </a:r>
            <a:endParaRPr lang="en-US" sz="2400" b="1" dirty="0" smtClean="0">
              <a:solidFill>
                <a:schemeClr val="tx2"/>
              </a:solidFill>
            </a:endParaRPr>
          </a:p>
          <a:p>
            <a:r>
              <a:rPr lang="en-US" sz="2400" dirty="0"/>
              <a:t> </a:t>
            </a:r>
            <a:endParaRPr lang="el-GR" sz="2400" dirty="0"/>
          </a:p>
          <a:p>
            <a:r>
              <a:rPr lang="en-US" sz="2400" dirty="0" smtClean="0"/>
              <a:t> a</a:t>
            </a:r>
            <a:r>
              <a:rPr lang="en-US" sz="2400" dirty="0"/>
              <a:t>) the approved technical fiche of the project;</a:t>
            </a:r>
            <a:endParaRPr lang="el-GR" sz="2400" dirty="0"/>
          </a:p>
          <a:p>
            <a:r>
              <a:rPr lang="en-US" sz="2400" dirty="0" smtClean="0"/>
              <a:t> b</a:t>
            </a:r>
            <a:r>
              <a:rPr lang="en-US" sz="2400" dirty="0"/>
              <a:t>) the terms acceptance agreement for project </a:t>
            </a:r>
            <a:r>
              <a:rPr lang="en-US" sz="2400" dirty="0" smtClean="0"/>
              <a:t>inclusion</a:t>
            </a:r>
          </a:p>
          <a:p>
            <a:r>
              <a:rPr lang="en-US" sz="2400" dirty="0" smtClean="0"/>
              <a:t> c) Project Cooperation Agreement (Consortium </a:t>
            </a:r>
          </a:p>
          <a:p>
            <a:r>
              <a:rPr lang="en-US" sz="2400" dirty="0" smtClean="0"/>
              <a:t>     Agreement) in projects with project partners</a:t>
            </a:r>
            <a:endParaRPr lang="el-GR" sz="2400" dirty="0"/>
          </a:p>
          <a:p>
            <a:r>
              <a:rPr lang="en-US" sz="2400" dirty="0" smtClean="0"/>
              <a:t> d) </a:t>
            </a:r>
            <a:r>
              <a:rPr lang="en-US" sz="2400" dirty="0"/>
              <a:t>the decisions of the Program Operator to approve the </a:t>
            </a:r>
            <a:endParaRPr lang="en-US" sz="2400" dirty="0" smtClean="0"/>
          </a:p>
          <a:p>
            <a:r>
              <a:rPr lang="en-US" sz="2400" dirty="0" smtClean="0"/>
              <a:t>      administrative </a:t>
            </a:r>
            <a:r>
              <a:rPr lang="en-US" sz="2400" dirty="0"/>
              <a:t>stages of the project’s implementation</a:t>
            </a:r>
            <a:r>
              <a:rPr lang="en-US" sz="2400" dirty="0" smtClean="0"/>
              <a:t>.</a:t>
            </a:r>
          </a:p>
          <a:p>
            <a:r>
              <a:rPr lang="en-US" sz="2400" dirty="0" smtClean="0"/>
              <a:t> e) the quarterly progress reports related to a project and </a:t>
            </a:r>
          </a:p>
          <a:p>
            <a:r>
              <a:rPr lang="en-US" sz="2400" dirty="0" smtClean="0"/>
              <a:t>      its sub-projects;</a:t>
            </a:r>
            <a:endParaRPr lang="el-GR" sz="2400" dirty="0" smtClean="0"/>
          </a:p>
          <a:p>
            <a:pPr algn="just"/>
            <a:r>
              <a:rPr lang="en-US" sz="2000" dirty="0" smtClean="0"/>
              <a:t>Furthermore</a:t>
            </a:r>
            <a:r>
              <a:rPr lang="en-US" sz="2000" dirty="0"/>
              <a:t>, key tools include on-the-spot audits and verifications by the Program Operator or on its instructions, by other competent bodies involved in the financial and physical implementation of the project’s sub-projects, as well as any outcomes requested by the Project Promoter in emergency cases</a:t>
            </a:r>
            <a:r>
              <a:rPr lang="en-US" sz="2000" dirty="0" smtClean="0"/>
              <a:t>.</a:t>
            </a:r>
          </a:p>
          <a:p>
            <a:endParaRPr lang="el-GR" sz="2400" dirty="0"/>
          </a:p>
        </p:txBody>
      </p:sp>
      <p:sp>
        <p:nvSpPr>
          <p:cNvPr id="6" name="Footer Placeholder 6"/>
          <p:cNvSpPr>
            <a:spLocks noGrp="1"/>
          </p:cNvSpPr>
          <p:nvPr>
            <p:ph type="ftr" sz="quarter" idx="11"/>
          </p:nvPr>
        </p:nvSpPr>
        <p:spPr>
          <a:xfrm>
            <a:off x="539552" y="6165304"/>
            <a:ext cx="7776864" cy="576064"/>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extLst>
      <p:ext uri="{BB962C8B-B14F-4D97-AF65-F5344CB8AC3E}">
        <p14:creationId xmlns:p14="http://schemas.microsoft.com/office/powerpoint/2010/main" xmlns="" val="1268269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half" idx="2"/>
          </p:nvPr>
        </p:nvSpPr>
        <p:spPr>
          <a:xfrm>
            <a:off x="971600" y="6021288"/>
            <a:ext cx="6840760" cy="572273"/>
          </a:xfrm>
        </p:spPr>
        <p:txBody>
          <a:bodyPr/>
          <a:lstStyle/>
          <a:p>
            <a:r>
              <a:rPr lang="en-US" sz="1400" b="1" dirty="0" smtClean="0">
                <a:solidFill>
                  <a:schemeClr val="tx2"/>
                </a:solidFill>
              </a:rPr>
              <a:t>1</a:t>
            </a:r>
            <a:r>
              <a:rPr lang="en-US" sz="1400" b="1" baseline="30000" dirty="0" smtClean="0">
                <a:solidFill>
                  <a:schemeClr val="tx2"/>
                </a:solidFill>
              </a:rPr>
              <a:t>st</a:t>
            </a:r>
            <a:r>
              <a:rPr lang="en-US" sz="1400" b="1" dirty="0" smtClean="0">
                <a:solidFill>
                  <a:schemeClr val="tx2"/>
                </a:solidFill>
              </a:rPr>
              <a:t> </a:t>
            </a:r>
            <a:r>
              <a:rPr lang="en-US" sz="1400" b="1" dirty="0" err="1" smtClean="0">
                <a:solidFill>
                  <a:schemeClr val="tx2"/>
                </a:solidFill>
              </a:rPr>
              <a:t>InfoDay</a:t>
            </a:r>
            <a:r>
              <a:rPr lang="en-US" sz="1400" b="1" dirty="0" smtClean="0">
                <a:solidFill>
                  <a:schemeClr val="tx2"/>
                </a:solidFill>
              </a:rPr>
              <a:t> for the Project participants, at Pasteur Institute, 2.11.2015</a:t>
            </a:r>
            <a:endParaRPr lang="el-GR" sz="1400" b="1" dirty="0" smtClean="0">
              <a:solidFill>
                <a:schemeClr val="tx2"/>
              </a:solidFill>
            </a:endParaRPr>
          </a:p>
          <a:p>
            <a:endParaRPr lang="el-GR" dirty="0"/>
          </a:p>
        </p:txBody>
      </p:sp>
      <p:sp>
        <p:nvSpPr>
          <p:cNvPr id="11" name="Text Placeholder 4"/>
          <p:cNvSpPr txBox="1">
            <a:spLocks/>
          </p:cNvSpPr>
          <p:nvPr/>
        </p:nvSpPr>
        <p:spPr>
          <a:xfrm>
            <a:off x="1124000" y="764705"/>
            <a:ext cx="6840760" cy="504056"/>
          </a:xfrm>
          <a:prstGeom prst="rect">
            <a:avLst/>
          </a:prstGeom>
        </p:spPr>
        <p:txBody>
          <a:bodyPr vert="horz" lIns="0" tIns="0" rIns="45720" anchor="t">
            <a:normAutofit/>
          </a:bodyPr>
          <a:lstStyle/>
          <a:p>
            <a:pPr marL="0" marR="0" lvl="0" indent="0" algn="l" defTabSz="914400" rtl="0" eaLnBrk="1" fontAlgn="auto" latinLnBrk="0" hangingPunct="1">
              <a:lnSpc>
                <a:spcPct val="100000"/>
              </a:lnSpc>
              <a:spcBef>
                <a:spcPts val="0"/>
              </a:spcBef>
              <a:spcAft>
                <a:spcPts val="0"/>
              </a:spcAft>
              <a:buClr>
                <a:schemeClr val="accent3"/>
              </a:buClr>
              <a:buSzTx/>
              <a:buFontTx/>
              <a:buNone/>
              <a:tabLst/>
              <a:defRPr/>
            </a:pPr>
            <a:endParaRPr kumimoji="0" lang="el-GR" sz="13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323528" y="764705"/>
            <a:ext cx="8136904" cy="2185214"/>
          </a:xfrm>
          <a:prstGeom prst="rect">
            <a:avLst/>
          </a:prstGeom>
        </p:spPr>
        <p:txBody>
          <a:bodyPr wrap="square">
            <a:spAutoFit/>
          </a:bodyPr>
          <a:lstStyle/>
          <a:p>
            <a:pPr algn="just"/>
            <a:r>
              <a:rPr lang="en-US" sz="2800" b="1" dirty="0" smtClean="0">
                <a:solidFill>
                  <a:schemeClr val="tx2"/>
                </a:solidFill>
              </a:rPr>
              <a:t>Publicity and Communication</a:t>
            </a:r>
          </a:p>
          <a:p>
            <a:pPr algn="just"/>
            <a:endParaRPr lang="en-US" sz="2000" dirty="0" smtClean="0"/>
          </a:p>
          <a:p>
            <a:pPr algn="just"/>
            <a:r>
              <a:rPr lang="en-US" sz="2000" dirty="0" smtClean="0"/>
              <a:t>On 2.11.2015 took place the 1</a:t>
            </a:r>
            <a:r>
              <a:rPr lang="en-US" sz="2000" baseline="30000" dirty="0" smtClean="0"/>
              <a:t>st</a:t>
            </a:r>
            <a:r>
              <a:rPr lang="en-US" sz="2000" dirty="0" smtClean="0"/>
              <a:t> </a:t>
            </a:r>
            <a:r>
              <a:rPr lang="en-US" sz="2000" dirty="0" err="1" smtClean="0"/>
              <a:t>InfoDay</a:t>
            </a:r>
            <a:r>
              <a:rPr lang="en-US" sz="2000" dirty="0" smtClean="0"/>
              <a:t> for the Project participants, at Pasteur Institute, in order to specify the key tools for the management and monitoring of the implementation of the sub-projects of a project .</a:t>
            </a:r>
          </a:p>
          <a:p>
            <a:pPr algn="just"/>
            <a:endParaRPr lang="en-US" sz="2800" b="1" dirty="0" smtClean="0">
              <a:solidFill>
                <a:schemeClr val="tx2"/>
              </a:solidFill>
            </a:endParaRPr>
          </a:p>
        </p:txBody>
      </p:sp>
      <p:pic>
        <p:nvPicPr>
          <p:cNvPr id="2050" name="Picture 2" descr="F:\ALIDVR\2015-11-02 13.58.22.jpg"/>
          <p:cNvPicPr>
            <a:picLocks noGrp="1" noChangeAspect="1" noChangeArrowheads="1"/>
          </p:cNvPicPr>
          <p:nvPr>
            <p:ph type="pic" idx="1"/>
          </p:nvPr>
        </p:nvPicPr>
        <p:blipFill>
          <a:blip r:embed="rId2" cstate="print"/>
          <a:srcRect t="9992" b="9992"/>
          <a:stretch>
            <a:fillRect/>
          </a:stretch>
        </p:blipFill>
        <p:spPr bwMode="auto">
          <a:xfrm>
            <a:off x="1476375" y="2492375"/>
            <a:ext cx="5399088" cy="3240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2015-11-02 14.13.37.jpg"/>
          <p:cNvPicPr>
            <a:picLocks noGrp="1" noChangeAspect="1"/>
          </p:cNvPicPr>
          <p:nvPr>
            <p:ph type="pic" idx="1"/>
          </p:nvPr>
        </p:nvPicPr>
        <p:blipFill>
          <a:blip r:embed="rId2" cstate="print"/>
          <a:srcRect l="12500" r="12500"/>
          <a:stretch>
            <a:fillRect/>
          </a:stretch>
        </p:blipFill>
        <p:spPr>
          <a:xfrm>
            <a:off x="1187624" y="908720"/>
            <a:ext cx="6336704" cy="4392488"/>
          </a:xfrm>
        </p:spPr>
      </p:pic>
      <p:sp>
        <p:nvSpPr>
          <p:cNvPr id="5" name="Text Placeholder 4"/>
          <p:cNvSpPr>
            <a:spLocks noGrp="1"/>
          </p:cNvSpPr>
          <p:nvPr>
            <p:ph type="body" sz="half" idx="2"/>
          </p:nvPr>
        </p:nvSpPr>
        <p:spPr>
          <a:xfrm>
            <a:off x="971600" y="6021288"/>
            <a:ext cx="7272808" cy="572273"/>
          </a:xfrm>
        </p:spPr>
        <p:txBody>
          <a:bodyPr>
            <a:normAutofit/>
          </a:bodyPr>
          <a:lstStyle/>
          <a:p>
            <a:r>
              <a:rPr lang="en-US" sz="1600" b="1" dirty="0" smtClean="0">
                <a:solidFill>
                  <a:schemeClr val="tx2"/>
                </a:solidFill>
              </a:rPr>
              <a:t>1</a:t>
            </a:r>
            <a:r>
              <a:rPr lang="en-US" sz="1600" b="1" baseline="30000" dirty="0" smtClean="0">
                <a:solidFill>
                  <a:schemeClr val="tx2"/>
                </a:solidFill>
              </a:rPr>
              <a:t>st</a:t>
            </a:r>
            <a:r>
              <a:rPr lang="en-US" sz="1600" b="1" dirty="0" smtClean="0">
                <a:solidFill>
                  <a:schemeClr val="tx2"/>
                </a:solidFill>
              </a:rPr>
              <a:t> </a:t>
            </a:r>
            <a:r>
              <a:rPr lang="en-US" sz="1600" b="1" dirty="0" err="1" smtClean="0">
                <a:solidFill>
                  <a:schemeClr val="tx2"/>
                </a:solidFill>
              </a:rPr>
              <a:t>InfoDay</a:t>
            </a:r>
            <a:r>
              <a:rPr lang="en-US" sz="1600" b="1" dirty="0" smtClean="0">
                <a:solidFill>
                  <a:schemeClr val="tx2"/>
                </a:solidFill>
              </a:rPr>
              <a:t> for the Project participants, at Pasteur Institute, 2.11.2015</a:t>
            </a:r>
            <a:endParaRPr lang="el-GR" sz="1600" b="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rot="10800000" flipV="1">
            <a:off x="1115611" y="5085185"/>
            <a:ext cx="7563627" cy="792087"/>
          </a:xfrm>
        </p:spPr>
        <p:txBody>
          <a:bodyPr>
            <a:normAutofit fontScale="85000" lnSpcReduction="10000"/>
          </a:bodyPr>
          <a:lstStyle/>
          <a:p>
            <a:r>
              <a:rPr lang="en-US" sz="1600" dirty="0" smtClean="0">
                <a:latin typeface="Tahoma" pitchFamily="34" charset="0"/>
                <a:ea typeface="Tahoma" pitchFamily="34" charset="0"/>
                <a:cs typeface="Tahoma" pitchFamily="34" charset="0"/>
              </a:rPr>
              <a:t> </a:t>
            </a:r>
          </a:p>
          <a:p>
            <a:r>
              <a:rPr lang="en-US" sz="1800" b="1" dirty="0" smtClean="0">
                <a:solidFill>
                  <a:schemeClr val="tx2"/>
                </a:solidFill>
                <a:ea typeface="Tahoma" pitchFamily="34" charset="0"/>
                <a:cs typeface="Tahoma" pitchFamily="34" charset="0"/>
              </a:rPr>
              <a:t>EEA GRANTS WEBSITE GR07</a:t>
            </a:r>
          </a:p>
          <a:p>
            <a:r>
              <a:rPr lang="en-US" sz="1800" b="1" dirty="0" smtClean="0">
                <a:solidFill>
                  <a:schemeClr val="tx2"/>
                </a:solidFill>
                <a:ea typeface="Tahoma" pitchFamily="34" charset="0"/>
                <a:cs typeface="Tahoma" pitchFamily="34" charset="0"/>
              </a:rPr>
              <a:t> http://www.gsrt.gr/EOX/central.aspx?sId=119I428I1089I323I488743</a:t>
            </a:r>
            <a:endParaRPr lang="el-GR" sz="1800" b="1" dirty="0">
              <a:solidFill>
                <a:schemeClr val="tx2"/>
              </a:solidFill>
              <a:ea typeface="Tahoma" pitchFamily="34" charset="0"/>
              <a:cs typeface="Tahoma" pitchFamily="34" charset="0"/>
            </a:endParaRPr>
          </a:p>
        </p:txBody>
      </p:sp>
      <p:pic>
        <p:nvPicPr>
          <p:cNvPr id="17" name="Picture Placeholder 16"/>
          <p:cNvPicPr>
            <a:picLocks noGrp="1"/>
          </p:cNvPicPr>
          <p:nvPr>
            <p:ph type="pic" idx="1"/>
          </p:nvPr>
        </p:nvPicPr>
        <p:blipFill>
          <a:blip r:embed="rId2" cstate="print"/>
          <a:srcRect l="10000" r="10000"/>
          <a:stretch>
            <a:fillRect/>
          </a:stretch>
        </p:blipFill>
        <p:spPr bwMode="auto">
          <a:xfrm>
            <a:off x="1115616" y="980728"/>
            <a:ext cx="6976641" cy="41044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132856"/>
            <a:ext cx="6192688" cy="892552"/>
          </a:xfrm>
          <a:prstGeom prst="rect">
            <a:avLst/>
          </a:prstGeom>
        </p:spPr>
        <p:txBody>
          <a:bodyPr wrap="square">
            <a:spAutoFit/>
          </a:bodyPr>
          <a:lstStyle/>
          <a:p>
            <a:pPr algn="ctr">
              <a:defRPr/>
            </a:pPr>
            <a:endParaRPr lang="en-US" sz="2800" b="1" i="1" dirty="0" smtClean="0">
              <a:solidFill>
                <a:schemeClr val="tx2"/>
              </a:solidFill>
            </a:endParaRPr>
          </a:p>
          <a:p>
            <a:pPr>
              <a:defRPr/>
            </a:pPr>
            <a:endParaRPr lang="en-US" altLang="en-US" sz="2400" b="1" dirty="0">
              <a:solidFill>
                <a:schemeClr val="tx2"/>
              </a:solidFill>
            </a:endParaRPr>
          </a:p>
        </p:txBody>
      </p:sp>
      <p:sp>
        <p:nvSpPr>
          <p:cNvPr id="3" name="Footer Placeholder 6"/>
          <p:cNvSpPr>
            <a:spLocks noGrp="1"/>
          </p:cNvSpPr>
          <p:nvPr>
            <p:ph type="ftr" sz="quarter" idx="11"/>
          </p:nvPr>
        </p:nvSpPr>
        <p:spPr>
          <a:xfrm>
            <a:off x="539552" y="5877272"/>
            <a:ext cx="7776864" cy="864096"/>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
        <p:nvSpPr>
          <p:cNvPr id="4" name="Rectangle 3"/>
          <p:cNvSpPr/>
          <p:nvPr/>
        </p:nvSpPr>
        <p:spPr>
          <a:xfrm>
            <a:off x="611560" y="1412776"/>
            <a:ext cx="7704856" cy="5109091"/>
          </a:xfrm>
          <a:prstGeom prst="rect">
            <a:avLst/>
          </a:prstGeom>
        </p:spPr>
        <p:txBody>
          <a:bodyPr wrap="square">
            <a:spAutoFit/>
          </a:bodyPr>
          <a:lstStyle/>
          <a:p>
            <a:endParaRPr lang="en-US" i="1" dirty="0" smtClean="0">
              <a:hlinkClick r:id="rId3"/>
            </a:endParaRPr>
          </a:p>
          <a:p>
            <a:endParaRPr lang="en-US" i="1" dirty="0" smtClean="0">
              <a:hlinkClick r:id="rId3"/>
            </a:endParaRPr>
          </a:p>
          <a:p>
            <a:endParaRPr lang="en-US" i="1" dirty="0" smtClean="0">
              <a:hlinkClick r:id="rId3"/>
            </a:endParaRPr>
          </a:p>
          <a:p>
            <a:pPr algn="ctr">
              <a:defRPr/>
            </a:pPr>
            <a:r>
              <a:rPr lang="en-US" sz="2800" b="1" i="1" dirty="0" smtClean="0">
                <a:solidFill>
                  <a:schemeClr val="tx2"/>
                </a:solidFill>
              </a:rPr>
              <a:t>THANK YOU</a:t>
            </a:r>
          </a:p>
          <a:p>
            <a:pPr algn="ctr">
              <a:defRPr/>
            </a:pPr>
            <a:endParaRPr lang="en-US" sz="2800" b="1" i="1" dirty="0" smtClean="0">
              <a:solidFill>
                <a:schemeClr val="tx2"/>
              </a:solidFill>
            </a:endParaRPr>
          </a:p>
          <a:p>
            <a:pPr algn="ctr">
              <a:defRPr/>
            </a:pPr>
            <a:r>
              <a:rPr lang="en-US" sz="2800" b="1" i="1" dirty="0" smtClean="0">
                <a:solidFill>
                  <a:schemeClr val="tx2"/>
                </a:solidFill>
              </a:rPr>
              <a:t>Any questions?</a:t>
            </a:r>
          </a:p>
          <a:p>
            <a:pPr algn="ctr">
              <a:defRPr/>
            </a:pPr>
            <a:endParaRPr lang="en-US" sz="2800" b="1" i="1" dirty="0" smtClean="0">
              <a:solidFill>
                <a:schemeClr val="tx2"/>
              </a:solidFill>
            </a:endParaRPr>
          </a:p>
          <a:p>
            <a:pPr algn="ctr">
              <a:defRPr/>
            </a:pPr>
            <a:endParaRPr lang="en-US" sz="2000" b="1" i="1" dirty="0" smtClean="0">
              <a:solidFill>
                <a:schemeClr val="tx2"/>
              </a:solidFill>
            </a:endParaRPr>
          </a:p>
          <a:p>
            <a:pPr>
              <a:defRPr/>
            </a:pPr>
            <a:r>
              <a:rPr lang="en-US" altLang="en-US" b="1" i="1" dirty="0" smtClean="0">
                <a:solidFill>
                  <a:schemeClr val="tx2"/>
                </a:solidFill>
              </a:rPr>
              <a:t>General Secretariat for Research and Technology, </a:t>
            </a:r>
            <a:r>
              <a:rPr lang="en-US" altLang="en-US" b="1" i="1" dirty="0" err="1" smtClean="0">
                <a:solidFill>
                  <a:schemeClr val="tx2"/>
                </a:solidFill>
              </a:rPr>
              <a:t>Programme</a:t>
            </a:r>
            <a:r>
              <a:rPr lang="en-US" altLang="en-US" b="1" i="1" dirty="0" smtClean="0">
                <a:solidFill>
                  <a:schemeClr val="tx2"/>
                </a:solidFill>
              </a:rPr>
              <a:t> Operator GR07</a:t>
            </a:r>
          </a:p>
          <a:p>
            <a:pPr>
              <a:defRPr/>
            </a:pPr>
            <a:r>
              <a:rPr lang="en-US" altLang="en-US" b="1" i="1" dirty="0" smtClean="0">
                <a:solidFill>
                  <a:schemeClr val="tx2"/>
                </a:solidFill>
              </a:rPr>
              <a:t>Email: </a:t>
            </a:r>
            <a:r>
              <a:rPr lang="en-US" altLang="en-US" b="1" i="1" dirty="0" smtClean="0">
                <a:solidFill>
                  <a:schemeClr val="tx2"/>
                </a:solidFill>
                <a:hlinkClick r:id="rId4"/>
              </a:rPr>
              <a:t>eeafm@gsrt.gr</a:t>
            </a:r>
            <a:endParaRPr lang="en-US" altLang="en-US" b="1" i="1" dirty="0" smtClean="0">
              <a:solidFill>
                <a:schemeClr val="tx2"/>
              </a:solidFill>
            </a:endParaRPr>
          </a:p>
          <a:p>
            <a:pPr>
              <a:defRPr/>
            </a:pPr>
            <a:endParaRPr lang="en-US" altLang="en-US" sz="1000" b="1" i="1" dirty="0" smtClean="0">
              <a:solidFill>
                <a:schemeClr val="tx2"/>
              </a:solidFill>
            </a:endParaRPr>
          </a:p>
          <a:p>
            <a:pPr>
              <a:defRPr/>
            </a:pPr>
            <a:endParaRPr lang="en-US" altLang="en-US" sz="1000" b="1" i="1" dirty="0" smtClean="0">
              <a:solidFill>
                <a:schemeClr val="tx2"/>
              </a:solidFill>
            </a:endParaRPr>
          </a:p>
          <a:p>
            <a:pPr>
              <a:defRPr/>
            </a:pPr>
            <a:endParaRPr lang="en-US" altLang="en-US" sz="1000" b="1" i="1" dirty="0" smtClean="0">
              <a:solidFill>
                <a:schemeClr val="tx2"/>
              </a:solidFill>
            </a:endParaRPr>
          </a:p>
          <a:p>
            <a:pPr>
              <a:defRPr/>
            </a:pPr>
            <a:r>
              <a:rPr lang="en-US" altLang="en-US" sz="1000" b="1" i="1" dirty="0" err="1" smtClean="0">
                <a:solidFill>
                  <a:schemeClr val="tx2"/>
                </a:solidFill>
              </a:rPr>
              <a:t>Mrs</a:t>
            </a:r>
            <a:r>
              <a:rPr lang="en-US" altLang="en-US" sz="1000" b="1" i="1" dirty="0" smtClean="0">
                <a:solidFill>
                  <a:schemeClr val="tx2"/>
                </a:solidFill>
              </a:rPr>
              <a:t> </a:t>
            </a:r>
            <a:r>
              <a:rPr lang="en-US" altLang="en-US" sz="1000" b="1" i="1" dirty="0" err="1" smtClean="0">
                <a:solidFill>
                  <a:schemeClr val="tx2"/>
                </a:solidFill>
              </a:rPr>
              <a:t>Eleni</a:t>
            </a:r>
            <a:r>
              <a:rPr lang="en-US" altLang="en-US" sz="1000" b="1" i="1" dirty="0" smtClean="0">
                <a:solidFill>
                  <a:schemeClr val="tx2"/>
                </a:solidFill>
              </a:rPr>
              <a:t> </a:t>
            </a:r>
            <a:r>
              <a:rPr lang="en-US" altLang="en-US" sz="1000" b="1" i="1" dirty="0" err="1" smtClean="0">
                <a:solidFill>
                  <a:schemeClr val="tx2"/>
                </a:solidFill>
              </a:rPr>
              <a:t>Stavrianoudaki</a:t>
            </a:r>
            <a:r>
              <a:rPr lang="en-US" altLang="en-US" sz="1000" b="1" i="1" dirty="0" smtClean="0">
                <a:solidFill>
                  <a:schemeClr val="tx2"/>
                </a:solidFill>
              </a:rPr>
              <a:t>, Scientific Officer</a:t>
            </a:r>
          </a:p>
          <a:p>
            <a:pPr>
              <a:defRPr/>
            </a:pPr>
            <a:r>
              <a:rPr lang="en-US" altLang="en-US" sz="1000" b="1" i="1" dirty="0" smtClean="0">
                <a:solidFill>
                  <a:schemeClr val="tx2"/>
                </a:solidFill>
              </a:rPr>
              <a:t>International Research and Technology Cooperation Directorate</a:t>
            </a:r>
          </a:p>
          <a:p>
            <a:pPr>
              <a:defRPr/>
            </a:pPr>
            <a:endParaRPr lang="en-US" altLang="en-US" b="1" i="1" dirty="0" smtClean="0">
              <a:solidFill>
                <a:schemeClr val="tx2"/>
              </a:solidFill>
            </a:endParaRPr>
          </a:p>
          <a:p>
            <a:endParaRPr lang="en-US" i="1" dirty="0" smtClean="0">
              <a:hlinkClick r:id="rId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548681"/>
            <a:ext cx="7848872" cy="5386090"/>
          </a:xfrm>
          <a:prstGeom prst="rect">
            <a:avLst/>
          </a:prstGeom>
        </p:spPr>
        <p:txBody>
          <a:bodyPr wrap="square">
            <a:spAutoFit/>
          </a:bodyPr>
          <a:lstStyle/>
          <a:p>
            <a:pPr algn="just"/>
            <a:endParaRPr lang="en-GB" sz="2800" b="1" dirty="0" smtClean="0">
              <a:solidFill>
                <a:schemeClr val="tx2"/>
              </a:solidFill>
            </a:endParaRPr>
          </a:p>
          <a:p>
            <a:pPr algn="just"/>
            <a:r>
              <a:rPr lang="en-GB" sz="2800" b="1" dirty="0" smtClean="0">
                <a:solidFill>
                  <a:schemeClr val="tx2"/>
                </a:solidFill>
              </a:rPr>
              <a:t>Programme Operator</a:t>
            </a:r>
            <a:r>
              <a:rPr lang="en-GB" sz="2800" dirty="0" smtClean="0">
                <a:solidFill>
                  <a:schemeClr val="tx2"/>
                </a:solidFill>
              </a:rPr>
              <a:t>: </a:t>
            </a:r>
            <a:r>
              <a:rPr lang="en-GB" sz="2800" dirty="0" smtClean="0"/>
              <a:t>General </a:t>
            </a:r>
            <a:r>
              <a:rPr lang="en-GB" sz="2400" dirty="0" smtClean="0"/>
              <a:t>Secretariat for Research and Technology(GSRT) / Ministry of Education, Research and Religious Affairs.</a:t>
            </a:r>
          </a:p>
          <a:p>
            <a:pPr algn="just"/>
            <a:r>
              <a:rPr lang="en-US" sz="2400" dirty="0" smtClean="0"/>
              <a:t>GSRT is the main public-funding organization and national policy maker for Research and Innovation.</a:t>
            </a:r>
          </a:p>
          <a:p>
            <a:endParaRPr lang="en-US" altLang="en-US" sz="2800" dirty="0" smtClean="0"/>
          </a:p>
          <a:p>
            <a:r>
              <a:rPr lang="en-GB" sz="2800" b="1" dirty="0" smtClean="0">
                <a:solidFill>
                  <a:schemeClr val="tx2"/>
                </a:solidFill>
              </a:rPr>
              <a:t>Programme </a:t>
            </a:r>
            <a:r>
              <a:rPr lang="en-GB" sz="2800" b="1" dirty="0">
                <a:solidFill>
                  <a:schemeClr val="tx2"/>
                </a:solidFill>
              </a:rPr>
              <a:t>area addressed</a:t>
            </a:r>
            <a:r>
              <a:rPr lang="en-GB" sz="2400" dirty="0">
                <a:solidFill>
                  <a:schemeClr val="tx2"/>
                </a:solidFill>
              </a:rPr>
              <a:t>: </a:t>
            </a:r>
            <a:r>
              <a:rPr lang="en-GB" sz="2400" dirty="0"/>
              <a:t>Research within Priority </a:t>
            </a:r>
            <a:r>
              <a:rPr lang="en-GB" sz="2400" dirty="0" smtClean="0"/>
              <a:t>Sectors</a:t>
            </a:r>
          </a:p>
          <a:p>
            <a:endParaRPr lang="en-GB" sz="2800" dirty="0" smtClean="0"/>
          </a:p>
          <a:p>
            <a:r>
              <a:rPr lang="en-GB" sz="2800" b="1" dirty="0" smtClean="0">
                <a:solidFill>
                  <a:schemeClr val="tx2"/>
                </a:solidFill>
              </a:rPr>
              <a:t>Programme</a:t>
            </a:r>
            <a:r>
              <a:rPr lang="en-GB" sz="2800" dirty="0" smtClean="0">
                <a:solidFill>
                  <a:schemeClr val="tx2"/>
                </a:solidFill>
              </a:rPr>
              <a:t>:</a:t>
            </a:r>
            <a:r>
              <a:rPr lang="en-GB" sz="2800" dirty="0" smtClean="0"/>
              <a:t> </a:t>
            </a:r>
            <a:r>
              <a:rPr lang="en-GB" sz="2400" dirty="0" smtClean="0"/>
              <a:t>Diversity, inequalities and social    inclusion</a:t>
            </a:r>
          </a:p>
          <a:p>
            <a:endParaRPr lang="el-GR" sz="3200" dirty="0" smtClean="0"/>
          </a:p>
        </p:txBody>
      </p:sp>
      <p:sp>
        <p:nvSpPr>
          <p:cNvPr id="7" name="Footer Placeholder 6"/>
          <p:cNvSpPr>
            <a:spLocks noGrp="1"/>
          </p:cNvSpPr>
          <p:nvPr>
            <p:ph type="ftr" sz="quarter" idx="11"/>
          </p:nvPr>
        </p:nvSpPr>
        <p:spPr>
          <a:xfrm>
            <a:off x="539552" y="5949280"/>
            <a:ext cx="7776864" cy="648073"/>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extLst>
      <p:ext uri="{BB962C8B-B14F-4D97-AF65-F5344CB8AC3E}">
        <p14:creationId xmlns:p14="http://schemas.microsoft.com/office/powerpoint/2010/main" xmlns="" val="4024212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a:bodyPr>
          <a:lstStyle/>
          <a:p>
            <a:r>
              <a:rPr lang="en-US" sz="2800" b="1" dirty="0" smtClean="0">
                <a:latin typeface="+mn-lt"/>
              </a:rPr>
              <a:t>Why is the </a:t>
            </a:r>
            <a:r>
              <a:rPr lang="en-US" sz="2800" b="1" dirty="0" err="1" smtClean="0">
                <a:latin typeface="+mn-lt"/>
              </a:rPr>
              <a:t>programme</a:t>
            </a:r>
            <a:r>
              <a:rPr lang="en-US" sz="2800" b="1" dirty="0" smtClean="0">
                <a:latin typeface="+mn-lt"/>
              </a:rPr>
              <a:t> needed?</a:t>
            </a:r>
            <a:r>
              <a:rPr lang="en-US" sz="2800" dirty="0" smtClean="0">
                <a:latin typeface="+mn-lt"/>
              </a:rPr>
              <a:t> </a:t>
            </a:r>
            <a:endParaRPr lang="el-GR" sz="2800" dirty="0">
              <a:latin typeface="+mn-lt"/>
            </a:endParaRPr>
          </a:p>
        </p:txBody>
      </p:sp>
      <p:sp>
        <p:nvSpPr>
          <p:cNvPr id="3" name="Content Placeholder 2"/>
          <p:cNvSpPr>
            <a:spLocks noGrp="1"/>
          </p:cNvSpPr>
          <p:nvPr>
            <p:ph idx="1"/>
          </p:nvPr>
        </p:nvSpPr>
        <p:spPr>
          <a:xfrm>
            <a:off x="457200" y="1700808"/>
            <a:ext cx="8229600" cy="4248472"/>
          </a:xfrm>
        </p:spPr>
        <p:txBody>
          <a:bodyPr>
            <a:normAutofit fontScale="32500" lnSpcReduction="20000"/>
          </a:bodyPr>
          <a:lstStyle/>
          <a:p>
            <a:pPr algn="just">
              <a:buNone/>
            </a:pPr>
            <a:r>
              <a:rPr lang="en-US" sz="8000" dirty="0" smtClean="0"/>
              <a:t/>
            </a:r>
            <a:br>
              <a:rPr lang="en-US" sz="8000" dirty="0" smtClean="0"/>
            </a:br>
            <a:endParaRPr lang="en-US" sz="8000" dirty="0" smtClean="0"/>
          </a:p>
          <a:p>
            <a:pPr algn="just">
              <a:buNone/>
            </a:pPr>
            <a:r>
              <a:rPr lang="en-US" sz="7400" dirty="0" smtClean="0"/>
              <a:t>   The </a:t>
            </a:r>
            <a:r>
              <a:rPr lang="en-US" sz="7400" dirty="0" smtClean="0"/>
              <a:t>key motivation for the </a:t>
            </a:r>
            <a:r>
              <a:rPr lang="en-US" sz="7400" dirty="0" err="1" smtClean="0"/>
              <a:t>programme</a:t>
            </a:r>
            <a:r>
              <a:rPr lang="en-US" sz="7400" dirty="0" smtClean="0"/>
              <a:t> is to fund research on consequences of the rising social and income inequalities in Greece as a result of the on-going economic crisis. </a:t>
            </a:r>
          </a:p>
          <a:p>
            <a:pPr algn="just">
              <a:buNone/>
            </a:pPr>
            <a:r>
              <a:rPr lang="en-US" sz="7400" dirty="0" smtClean="0"/>
              <a:t/>
            </a:r>
            <a:br>
              <a:rPr lang="en-US" sz="7400" dirty="0" smtClean="0"/>
            </a:br>
            <a:r>
              <a:rPr lang="en-US" sz="7400" dirty="0" smtClean="0"/>
              <a:t>Key socio-economic challenges faced in Greece today include the sharp rise of unemployment, in particular among young people, deterioration of social and health services, of working conditions and living standards for parts of society. </a:t>
            </a:r>
          </a:p>
          <a:p>
            <a:pPr>
              <a:buNone/>
            </a:pPr>
            <a:endParaRPr lang="el-GR" dirty="0"/>
          </a:p>
        </p:txBody>
      </p:sp>
      <p:sp>
        <p:nvSpPr>
          <p:cNvPr id="4" name="Footer Placeholder 6"/>
          <p:cNvSpPr>
            <a:spLocks noGrp="1"/>
          </p:cNvSpPr>
          <p:nvPr>
            <p:ph type="ftr" sz="quarter" idx="11"/>
          </p:nvPr>
        </p:nvSpPr>
        <p:spPr>
          <a:xfrm>
            <a:off x="539552" y="5949280"/>
            <a:ext cx="7776864" cy="648073"/>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488832" cy="3908762"/>
          </a:xfrm>
          <a:prstGeom prst="rect">
            <a:avLst/>
          </a:prstGeom>
        </p:spPr>
        <p:txBody>
          <a:bodyPr wrap="square">
            <a:spAutoFit/>
          </a:bodyPr>
          <a:lstStyle/>
          <a:p>
            <a:r>
              <a:rPr lang="en-US" sz="2800" b="1" dirty="0" smtClean="0">
                <a:solidFill>
                  <a:schemeClr val="tx2"/>
                </a:solidFill>
              </a:rPr>
              <a:t>Areas of research</a:t>
            </a:r>
          </a:p>
          <a:p>
            <a:endParaRPr lang="en-US" sz="2800" b="1" dirty="0" smtClean="0">
              <a:solidFill>
                <a:schemeClr val="tx2"/>
              </a:solidFill>
            </a:endParaRPr>
          </a:p>
          <a:p>
            <a:r>
              <a:rPr lang="en-US" sz="2400" dirty="0" smtClean="0"/>
              <a:t>The </a:t>
            </a:r>
            <a:r>
              <a:rPr lang="en-US" sz="2400" dirty="0" err="1" smtClean="0"/>
              <a:t>programme</a:t>
            </a:r>
            <a:r>
              <a:rPr lang="en-US" sz="2400" dirty="0" smtClean="0"/>
              <a:t> will fund research projects in the following areas of research:</a:t>
            </a:r>
          </a:p>
          <a:p>
            <a:endParaRPr lang="en-US" sz="2400" dirty="0" smtClean="0"/>
          </a:p>
          <a:p>
            <a:pPr marL="457200" indent="-457200">
              <a:buAutoNum type="arabicPeriod"/>
            </a:pPr>
            <a:r>
              <a:rPr lang="en-US" sz="2400" dirty="0" smtClean="0"/>
              <a:t>National inequalities and social exclusion</a:t>
            </a:r>
          </a:p>
          <a:p>
            <a:pPr marL="457200" indent="-457200">
              <a:buAutoNum type="arabicPeriod"/>
            </a:pPr>
            <a:endParaRPr lang="en-US" sz="2400" dirty="0" smtClean="0"/>
          </a:p>
          <a:p>
            <a:pPr marL="457200" indent="-457200">
              <a:buAutoNum type="arabicPeriod"/>
            </a:pPr>
            <a:r>
              <a:rPr lang="en-US" sz="2400" dirty="0" smtClean="0"/>
              <a:t>Gender equality and work-life balance </a:t>
            </a:r>
          </a:p>
          <a:p>
            <a:pPr marL="457200" indent="-457200">
              <a:buAutoNum type="arabicPeriod"/>
            </a:pPr>
            <a:endParaRPr lang="en-US" sz="2400" dirty="0" smtClean="0"/>
          </a:p>
          <a:p>
            <a:r>
              <a:rPr lang="en-US" sz="2400" dirty="0" smtClean="0"/>
              <a:t>3.   Cultural diversity</a:t>
            </a:r>
            <a:endParaRPr lang="en-US" dirty="0" smtClean="0"/>
          </a:p>
        </p:txBody>
      </p:sp>
      <p:sp>
        <p:nvSpPr>
          <p:cNvPr id="6" name="Footer Placeholder 6"/>
          <p:cNvSpPr>
            <a:spLocks noGrp="1"/>
          </p:cNvSpPr>
          <p:nvPr>
            <p:ph type="ftr" sz="quarter" idx="11"/>
          </p:nvPr>
        </p:nvSpPr>
        <p:spPr>
          <a:xfrm>
            <a:off x="539552" y="5877272"/>
            <a:ext cx="7776864" cy="720081"/>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67544" y="1052736"/>
            <a:ext cx="8064896" cy="6986528"/>
          </a:xfrm>
          <a:prstGeom prst="rect">
            <a:avLst/>
          </a:prstGeom>
        </p:spPr>
        <p:txBody>
          <a:bodyPr wrap="square">
            <a:spAutoFit/>
          </a:bodyPr>
          <a:lstStyle/>
          <a:p>
            <a:r>
              <a:rPr lang="en-US" sz="2800" b="1" dirty="0" smtClean="0">
                <a:solidFill>
                  <a:schemeClr val="tx2"/>
                </a:solidFill>
              </a:rPr>
              <a:t>Call </a:t>
            </a:r>
            <a:r>
              <a:rPr lang="en-GB" sz="2800" b="1" dirty="0" smtClean="0">
                <a:solidFill>
                  <a:schemeClr val="tx2"/>
                </a:solidFill>
              </a:rPr>
              <a:t>for proposals</a:t>
            </a:r>
            <a:r>
              <a:rPr lang="en-US" sz="2800" b="1" dirty="0" smtClean="0">
                <a:solidFill>
                  <a:schemeClr val="tx2"/>
                </a:solidFill>
              </a:rPr>
              <a:t>(Oct-Dec. 2014)</a:t>
            </a:r>
          </a:p>
          <a:p>
            <a:endParaRPr lang="en-US" sz="2800" b="1" dirty="0" smtClean="0">
              <a:solidFill>
                <a:schemeClr val="tx2"/>
              </a:solidFill>
            </a:endParaRPr>
          </a:p>
          <a:p>
            <a:r>
              <a:rPr lang="en-US" sz="2000" b="1" dirty="0" smtClean="0">
                <a:solidFill>
                  <a:schemeClr val="tx2"/>
                </a:solidFill>
              </a:rPr>
              <a:t>Budget: </a:t>
            </a:r>
            <a:r>
              <a:rPr lang="en-US" sz="2000" dirty="0" smtClean="0"/>
              <a:t>€ 3,226,661</a:t>
            </a:r>
          </a:p>
          <a:p>
            <a:pPr algn="just"/>
            <a:r>
              <a:rPr lang="en-GB" sz="2400" dirty="0" smtClean="0"/>
              <a:t>Minimum </a:t>
            </a:r>
            <a:r>
              <a:rPr lang="en-GB" sz="2400" dirty="0"/>
              <a:t>and Maximum grants to projects </a:t>
            </a:r>
            <a:r>
              <a:rPr lang="en-GB" sz="2000" dirty="0" smtClean="0"/>
              <a:t>(</a:t>
            </a:r>
            <a:r>
              <a:rPr lang="en-GB" sz="2000" dirty="0"/>
              <a:t>100,000  € – 200,000  </a:t>
            </a:r>
            <a:r>
              <a:rPr lang="en-GB" sz="2000" dirty="0" smtClean="0"/>
              <a:t>€</a:t>
            </a:r>
            <a:r>
              <a:rPr lang="en-GB" sz="2000" dirty="0"/>
              <a:t>), </a:t>
            </a:r>
            <a:endParaRPr lang="en-GB" sz="2000" dirty="0" smtClean="0"/>
          </a:p>
          <a:p>
            <a:pPr algn="just"/>
            <a:r>
              <a:rPr lang="en-GB" sz="2000" dirty="0" smtClean="0"/>
              <a:t>Projects  duration</a:t>
            </a:r>
            <a:r>
              <a:rPr lang="en-GB" sz="2000" dirty="0"/>
              <a:t>: 12 </a:t>
            </a:r>
            <a:r>
              <a:rPr lang="en-GB" sz="2000" dirty="0" smtClean="0"/>
              <a:t>months. </a:t>
            </a:r>
          </a:p>
          <a:p>
            <a:r>
              <a:rPr lang="en-US" sz="2400" b="1" dirty="0" smtClean="0">
                <a:solidFill>
                  <a:schemeClr val="tx2"/>
                </a:solidFill>
              </a:rPr>
              <a:t>Additional mechanisms within the </a:t>
            </a:r>
            <a:r>
              <a:rPr lang="en-US" sz="2400" b="1" dirty="0" err="1" smtClean="0">
                <a:solidFill>
                  <a:schemeClr val="tx2"/>
                </a:solidFill>
              </a:rPr>
              <a:t>programme</a:t>
            </a:r>
            <a:endParaRPr lang="en-US" sz="2400" b="1" dirty="0" smtClean="0">
              <a:solidFill>
                <a:schemeClr val="tx2"/>
              </a:solidFill>
            </a:endParaRPr>
          </a:p>
          <a:p>
            <a:pPr algn="just"/>
            <a:r>
              <a:rPr lang="en-US" sz="2000" dirty="0" smtClean="0"/>
              <a:t>In addition, € 70,501 available for bilateral cooperation for the projects that will receive funding.</a:t>
            </a:r>
          </a:p>
          <a:p>
            <a:pPr algn="just"/>
            <a:r>
              <a:rPr lang="en-US" sz="2000" dirty="0" smtClean="0"/>
              <a:t>Proposals have been submitted from 21.10.2014 to 19.12.2014</a:t>
            </a:r>
          </a:p>
          <a:p>
            <a:pPr lvl="0"/>
            <a:r>
              <a:rPr lang="en-US" sz="2400" b="1" dirty="0" smtClean="0">
                <a:solidFill>
                  <a:schemeClr val="tx2"/>
                </a:solidFill>
              </a:rPr>
              <a:t>Eligible applicants</a:t>
            </a:r>
          </a:p>
          <a:p>
            <a:pPr lvl="0" algn="just"/>
            <a:r>
              <a:rPr lang="en-US" sz="2000" dirty="0" smtClean="0"/>
              <a:t>Research </a:t>
            </a:r>
            <a:r>
              <a:rPr lang="en-US" sz="2000" dirty="0" err="1" smtClean="0"/>
              <a:t>organisations</a:t>
            </a:r>
            <a:r>
              <a:rPr lang="en-US" sz="2000" dirty="0" smtClean="0"/>
              <a:t>, public utilities, public services, prefectural and local authorities and Non Governmental </a:t>
            </a:r>
            <a:r>
              <a:rPr lang="en-US" sz="2000" dirty="0" err="1" smtClean="0"/>
              <a:t>Organisations</a:t>
            </a:r>
            <a:r>
              <a:rPr lang="en-US" sz="2000" dirty="0" smtClean="0"/>
              <a:t> (NGOs) with research activities.</a:t>
            </a:r>
          </a:p>
          <a:p>
            <a:pPr algn="just"/>
            <a:endParaRPr lang="el-GR" sz="2000" dirty="0" smtClean="0"/>
          </a:p>
          <a:p>
            <a:endParaRPr lang="en-US" sz="2800" b="1" dirty="0" smtClean="0"/>
          </a:p>
          <a:p>
            <a:pPr algn="just"/>
            <a:endParaRPr lang="en-US" sz="2800" dirty="0" smtClean="0"/>
          </a:p>
          <a:p>
            <a:endParaRPr lang="en-US" sz="2800" dirty="0" smtClean="0"/>
          </a:p>
          <a:p>
            <a:endParaRPr lang="en-US" sz="3600" dirty="0"/>
          </a:p>
        </p:txBody>
      </p:sp>
      <p:sp>
        <p:nvSpPr>
          <p:cNvPr id="7" name="Footer Placeholder 6"/>
          <p:cNvSpPr>
            <a:spLocks noGrp="1"/>
          </p:cNvSpPr>
          <p:nvPr>
            <p:ph type="ftr" sz="quarter" idx="11"/>
          </p:nvPr>
        </p:nvSpPr>
        <p:spPr>
          <a:xfrm>
            <a:off x="539552" y="5805264"/>
            <a:ext cx="7776864" cy="792089"/>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extLst>
      <p:ext uri="{BB962C8B-B14F-4D97-AF65-F5344CB8AC3E}">
        <p14:creationId xmlns:p14="http://schemas.microsoft.com/office/powerpoint/2010/main" xmlns="" val="193426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4912" y="1052736"/>
            <a:ext cx="8033512" cy="7386638"/>
          </a:xfrm>
          <a:prstGeom prst="rect">
            <a:avLst/>
          </a:prstGeom>
        </p:spPr>
        <p:txBody>
          <a:bodyPr wrap="square">
            <a:spAutoFit/>
          </a:bodyPr>
          <a:lstStyle/>
          <a:p>
            <a:r>
              <a:rPr lang="en-GB" sz="2800" b="1" dirty="0" smtClean="0">
                <a:solidFill>
                  <a:schemeClr val="tx2"/>
                </a:solidFill>
              </a:rPr>
              <a:t>Proposals selection procedure: </a:t>
            </a:r>
            <a:r>
              <a:rPr lang="en-US" sz="3200" b="1" dirty="0"/>
              <a:t> </a:t>
            </a:r>
            <a:endParaRPr lang="en-US" sz="3200" b="1" dirty="0" smtClean="0"/>
          </a:p>
          <a:p>
            <a:endParaRPr lang="en-US" sz="2000" b="1" dirty="0" smtClean="0"/>
          </a:p>
          <a:p>
            <a:pPr>
              <a:buFont typeface="Arial" pitchFamily="34" charset="0"/>
              <a:buChar char="•"/>
            </a:pPr>
            <a:r>
              <a:rPr lang="en-US" sz="2000" dirty="0" smtClean="0"/>
              <a:t>Proposals have been submitted from 21.10.2014 to 19.12.2014.  </a:t>
            </a:r>
            <a:r>
              <a:rPr lang="en-GB" sz="2000" dirty="0" smtClean="0"/>
              <a:t>In total there were </a:t>
            </a:r>
            <a:r>
              <a:rPr lang="en-GB" sz="2000" b="1" dirty="0" smtClean="0"/>
              <a:t>104 applications for projects</a:t>
            </a:r>
            <a:r>
              <a:rPr lang="en-GB" sz="2000" dirty="0" smtClean="0"/>
              <a:t>. </a:t>
            </a:r>
            <a:r>
              <a:rPr lang="en-GB" sz="2000" b="1" dirty="0" smtClean="0"/>
              <a:t>18 projects included donor partners</a:t>
            </a:r>
            <a:r>
              <a:rPr lang="en-GB" sz="2000" dirty="0" smtClean="0"/>
              <a:t>. </a:t>
            </a:r>
          </a:p>
          <a:p>
            <a:pPr lvl="0" algn="just">
              <a:buFont typeface="Arial" pitchFamily="34" charset="0"/>
              <a:buChar char="•"/>
            </a:pPr>
            <a:r>
              <a:rPr lang="en-GB" sz="2000" dirty="0" smtClean="0"/>
              <a:t>After the preliminary examination, </a:t>
            </a:r>
            <a:r>
              <a:rPr lang="en-US" sz="2000" dirty="0" smtClean="0"/>
              <a:t>the proposals were examined by independent experts appointed by GSRT with respect to the selection criteria. Proposals were ranked on the basis of their total mark (starting with the proposal which received the highest mark). </a:t>
            </a:r>
          </a:p>
          <a:p>
            <a:pPr lvl="0" algn="just">
              <a:buFont typeface="Arial" pitchFamily="34" charset="0"/>
              <a:buChar char="•"/>
            </a:pPr>
            <a:r>
              <a:rPr lang="en-US" sz="2000" dirty="0" smtClean="0"/>
              <a:t>The Selection Committee reviewed the ranked list of projects drawn by the independent experts submitted the list of recommended projects to the GSRT. </a:t>
            </a:r>
          </a:p>
          <a:p>
            <a:pPr lvl="0" algn="just">
              <a:buFont typeface="Arial" pitchFamily="34" charset="0"/>
              <a:buChar char="•"/>
            </a:pPr>
            <a:r>
              <a:rPr lang="en-US" sz="2000" dirty="0" smtClean="0"/>
              <a:t>The final selection of 18 projects to be funded was made by GSRT, after a special check concerning the obligation to comply with EU and national rules on competition and state aid. </a:t>
            </a:r>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GB" dirty="0" smtClean="0"/>
          </a:p>
        </p:txBody>
      </p:sp>
      <p:sp>
        <p:nvSpPr>
          <p:cNvPr id="6" name="Footer Placeholder 6"/>
          <p:cNvSpPr>
            <a:spLocks noGrp="1"/>
          </p:cNvSpPr>
          <p:nvPr>
            <p:ph type="ftr" sz="quarter" idx="11"/>
          </p:nvPr>
        </p:nvSpPr>
        <p:spPr>
          <a:xfrm>
            <a:off x="539552" y="5733256"/>
            <a:ext cx="7776864" cy="864097"/>
          </a:xfrm>
        </p:spPr>
        <p:txBody>
          <a:bodyPr/>
          <a:lstStyle/>
          <a:p>
            <a:pPr algn="l"/>
            <a:endParaRPr lang="en-US" sz="1600" dirty="0" smtClean="0"/>
          </a:p>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extLst>
      <p:ext uri="{BB962C8B-B14F-4D97-AF65-F5344CB8AC3E}">
        <p14:creationId xmlns:p14="http://schemas.microsoft.com/office/powerpoint/2010/main" xmlns="" val="425583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28343"/>
            <a:ext cx="8424936" cy="707886"/>
          </a:xfrm>
          <a:prstGeom prst="rect">
            <a:avLst/>
          </a:prstGeom>
        </p:spPr>
        <p:txBody>
          <a:bodyPr wrap="square">
            <a:spAutoFit/>
          </a:bodyPr>
          <a:lstStyle/>
          <a:p>
            <a:pPr algn="just"/>
            <a:endParaRPr lang="en-US" sz="2000" dirty="0" smtClean="0"/>
          </a:p>
          <a:p>
            <a:endParaRPr lang="el-GR" sz="2000" dirty="0"/>
          </a:p>
        </p:txBody>
      </p:sp>
      <p:sp>
        <p:nvSpPr>
          <p:cNvPr id="6" name="Footer Placeholder 6"/>
          <p:cNvSpPr>
            <a:spLocks noGrp="1"/>
          </p:cNvSpPr>
          <p:nvPr>
            <p:ph type="ftr" sz="quarter" idx="11"/>
          </p:nvPr>
        </p:nvSpPr>
        <p:spPr>
          <a:xfrm>
            <a:off x="539552" y="6093296"/>
            <a:ext cx="7776864" cy="504057"/>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
        <p:nvSpPr>
          <p:cNvPr id="4" name="Rectangle 3"/>
          <p:cNvSpPr/>
          <p:nvPr/>
        </p:nvSpPr>
        <p:spPr>
          <a:xfrm>
            <a:off x="467544" y="908719"/>
            <a:ext cx="7920880" cy="5786199"/>
          </a:xfrm>
          <a:prstGeom prst="rect">
            <a:avLst/>
          </a:prstGeom>
        </p:spPr>
        <p:txBody>
          <a:bodyPr wrap="square">
            <a:spAutoFit/>
          </a:bodyPr>
          <a:lstStyle/>
          <a:p>
            <a:pPr algn="just"/>
            <a:r>
              <a:rPr lang="en-US" sz="2800" b="1" dirty="0" smtClean="0">
                <a:solidFill>
                  <a:schemeClr val="tx2"/>
                </a:solidFill>
              </a:rPr>
              <a:t>Number of approved projects focusing on the thematic area</a:t>
            </a:r>
          </a:p>
          <a:p>
            <a:pPr lvl="0">
              <a:buFont typeface="Arial" pitchFamily="34" charset="0"/>
              <a:buChar char="•"/>
            </a:pPr>
            <a:endParaRPr lang="en-GB" b="1" dirty="0" smtClean="0"/>
          </a:p>
          <a:p>
            <a:pPr lvl="0"/>
            <a:r>
              <a:rPr lang="en-GB" sz="2000" b="1" dirty="0" smtClean="0"/>
              <a:t>18 proposals</a:t>
            </a:r>
            <a:r>
              <a:rPr lang="en-GB" sz="2000" dirty="0" smtClean="0"/>
              <a:t> were selected for funding, of which </a:t>
            </a:r>
            <a:r>
              <a:rPr lang="en-GB" sz="2000" b="1" dirty="0" smtClean="0"/>
              <a:t>6 projects including donor partners</a:t>
            </a:r>
            <a:r>
              <a:rPr lang="en-GB" sz="2000" dirty="0" smtClean="0"/>
              <a:t>. Total budget  </a:t>
            </a:r>
            <a:r>
              <a:rPr lang="en-GB" sz="2000" b="1" dirty="0" smtClean="0"/>
              <a:t>3.292.720,01 </a:t>
            </a:r>
            <a:r>
              <a:rPr lang="en-GB" sz="2000" dirty="0" smtClean="0"/>
              <a:t>EUR</a:t>
            </a:r>
          </a:p>
          <a:p>
            <a:pPr lvl="0"/>
            <a:endParaRPr lang="el-GR" sz="2000" dirty="0" smtClean="0"/>
          </a:p>
          <a:p>
            <a:pPr lvl="1">
              <a:buFont typeface="Arial" pitchFamily="34" charset="0"/>
              <a:buChar char="•"/>
            </a:pPr>
            <a:r>
              <a:rPr lang="en-GB" sz="2000" b="1" dirty="0" smtClean="0"/>
              <a:t>National inequalities and social exclusion </a:t>
            </a:r>
            <a:r>
              <a:rPr lang="en-GB" sz="2000" dirty="0" smtClean="0"/>
              <a:t>: 7 supported (1.363.501,43 EUR) </a:t>
            </a:r>
            <a:r>
              <a:rPr lang="en-GB" sz="2000" dirty="0" err="1" smtClean="0"/>
              <a:t>apr</a:t>
            </a:r>
            <a:r>
              <a:rPr lang="en-GB" sz="2000" dirty="0" smtClean="0"/>
              <a:t>. 41,4% of </a:t>
            </a:r>
            <a:r>
              <a:rPr lang="en-US" sz="2000" dirty="0" smtClean="0"/>
              <a:t>re-granting amount.</a:t>
            </a:r>
            <a:endParaRPr lang="el-GR" sz="2000" dirty="0" smtClean="0"/>
          </a:p>
          <a:p>
            <a:pPr lvl="1">
              <a:buFont typeface="Arial" pitchFamily="34" charset="0"/>
              <a:buChar char="•"/>
            </a:pPr>
            <a:r>
              <a:rPr lang="en-GB" sz="2000" b="1" dirty="0" smtClean="0"/>
              <a:t>Gender </a:t>
            </a:r>
            <a:r>
              <a:rPr lang="en-US" sz="2000" b="1" dirty="0" smtClean="0"/>
              <a:t>equality and work-life balance</a:t>
            </a:r>
            <a:r>
              <a:rPr lang="en-GB" sz="2000" dirty="0" smtClean="0"/>
              <a:t>: 5 supported (936.147,00 EUR), </a:t>
            </a:r>
            <a:r>
              <a:rPr lang="en-US" sz="2000" dirty="0" smtClean="0"/>
              <a:t>approximately 28,4 % of re-granting amount.</a:t>
            </a:r>
            <a:endParaRPr lang="el-GR" sz="2000" dirty="0" smtClean="0"/>
          </a:p>
          <a:p>
            <a:pPr lvl="1">
              <a:buFont typeface="Arial" pitchFamily="34" charset="0"/>
              <a:buChar char="•"/>
            </a:pPr>
            <a:r>
              <a:rPr lang="en-GB" sz="2000" b="1" dirty="0" smtClean="0"/>
              <a:t>Cultural diversity</a:t>
            </a:r>
            <a:r>
              <a:rPr lang="en-GB" sz="2000" dirty="0" smtClean="0"/>
              <a:t>: 6 supported (993.071,58 EUR), </a:t>
            </a:r>
            <a:r>
              <a:rPr lang="en-US" sz="2000" dirty="0" smtClean="0"/>
              <a:t>approximately 30,2% of re-granting amount.</a:t>
            </a:r>
          </a:p>
          <a:p>
            <a:pPr lvl="1">
              <a:buFont typeface="Arial" pitchFamily="34" charset="0"/>
              <a:buChar char="•"/>
            </a:pPr>
            <a:endParaRPr lang="en-US" sz="2000" dirty="0" smtClean="0"/>
          </a:p>
          <a:p>
            <a:pPr lvl="0" algn="just"/>
            <a:r>
              <a:rPr lang="en-GB" sz="2000" dirty="0" smtClean="0"/>
              <a:t>Among which </a:t>
            </a:r>
            <a:r>
              <a:rPr lang="en-GB" sz="2000" b="1" dirty="0" smtClean="0"/>
              <a:t>8 projects </a:t>
            </a:r>
            <a:r>
              <a:rPr lang="en-GB" sz="2000" dirty="0" smtClean="0"/>
              <a:t>including</a:t>
            </a:r>
            <a:r>
              <a:rPr lang="en-GB" sz="2000" b="1" dirty="0" smtClean="0"/>
              <a:t> bilateral activities with donor countries institutions, </a:t>
            </a:r>
            <a:r>
              <a:rPr lang="en-GB" sz="2000" dirty="0" smtClean="0"/>
              <a:t>with</a:t>
            </a:r>
            <a:r>
              <a:rPr lang="en-GB" sz="2000" b="1" dirty="0" smtClean="0"/>
              <a:t> </a:t>
            </a:r>
            <a:r>
              <a:rPr lang="en-GB" sz="2000" dirty="0" smtClean="0"/>
              <a:t>total budget </a:t>
            </a:r>
            <a:r>
              <a:rPr lang="en-GB" sz="2000" b="1" dirty="0" smtClean="0"/>
              <a:t>47.587,20 </a:t>
            </a:r>
            <a:r>
              <a:rPr lang="en-GB" sz="2000" dirty="0" smtClean="0"/>
              <a:t>EUR.</a:t>
            </a:r>
          </a:p>
          <a:p>
            <a:pPr lvl="0" algn="just"/>
            <a:endParaRPr lang="en-GB" dirty="0" smtClean="0"/>
          </a:p>
          <a:p>
            <a:pPr marL="457200" lvl="0" indent="-457200" algn="just"/>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Horizontal issues – Open Access</a:t>
            </a:r>
            <a:endParaRPr lang="el-GR" sz="2800" b="1" dirty="0">
              <a:latin typeface="+mn-lt"/>
            </a:endParaRPr>
          </a:p>
        </p:txBody>
      </p:sp>
      <p:sp>
        <p:nvSpPr>
          <p:cNvPr id="3" name="Content Placeholder 2"/>
          <p:cNvSpPr>
            <a:spLocks noGrp="1"/>
          </p:cNvSpPr>
          <p:nvPr>
            <p:ph idx="1"/>
          </p:nvPr>
        </p:nvSpPr>
        <p:spPr/>
        <p:txBody>
          <a:bodyPr>
            <a:normAutofit/>
          </a:bodyPr>
          <a:lstStyle/>
          <a:p>
            <a:pPr algn="just">
              <a:buNone/>
            </a:pPr>
            <a:r>
              <a:rPr lang="en-US" sz="2400" dirty="0" smtClean="0"/>
              <a:t>    </a:t>
            </a:r>
            <a:r>
              <a:rPr lang="en-US" sz="2000" dirty="0" smtClean="0"/>
              <a:t>According to the Call Decision and in compliance with the national rules on competition and state aid all beneficiaries are required to deposit and ensure Open Access to all project deliverables, research data, scientific publications(publisher’s final version including all modifications from the peer review process), via Open Access repositories, </a:t>
            </a:r>
            <a:r>
              <a:rPr lang="en-US" sz="2000" dirty="0" err="1" smtClean="0"/>
              <a:t>eg</a:t>
            </a:r>
            <a:r>
              <a:rPr lang="en-US" sz="2000" dirty="0" smtClean="0"/>
              <a:t>. </a:t>
            </a:r>
            <a:r>
              <a:rPr lang="en-US" sz="2000" dirty="0" err="1" smtClean="0"/>
              <a:t>Zenodo</a:t>
            </a:r>
            <a:r>
              <a:rPr lang="en-US" sz="2000" dirty="0" smtClean="0"/>
              <a:t> repository, as soon as possible and the latest on publication.</a:t>
            </a:r>
          </a:p>
          <a:p>
            <a:pPr algn="just">
              <a:buNone/>
            </a:pPr>
            <a:endParaRPr lang="en-US" sz="2000" dirty="0" smtClean="0"/>
          </a:p>
          <a:p>
            <a:pPr algn="just">
              <a:buNone/>
            </a:pPr>
            <a:r>
              <a:rPr lang="en-US" sz="2000" dirty="0" smtClean="0"/>
              <a:t>   This obligation is included in the Terms of Acceptance signed by all project promoters. If beneficiary breached any of its obligations the grant may be reduced. </a:t>
            </a:r>
          </a:p>
          <a:p>
            <a:pPr algn="just">
              <a:buNone/>
            </a:pPr>
            <a:endParaRPr lang="el-GR" sz="2000" dirty="0"/>
          </a:p>
        </p:txBody>
      </p:sp>
      <p:sp>
        <p:nvSpPr>
          <p:cNvPr id="4" name="Footer Placeholder 6"/>
          <p:cNvSpPr>
            <a:spLocks noGrp="1"/>
          </p:cNvSpPr>
          <p:nvPr>
            <p:ph type="ftr" sz="quarter" idx="11"/>
          </p:nvPr>
        </p:nvSpPr>
        <p:spPr>
          <a:xfrm>
            <a:off x="539552" y="5949280"/>
            <a:ext cx="7776864" cy="648073"/>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a:xfrm>
            <a:off x="539552" y="6165304"/>
            <a:ext cx="7776864" cy="576065"/>
          </a:xfrm>
        </p:spPr>
        <p:txBody>
          <a:bodyPr/>
          <a:lstStyle/>
          <a:p>
            <a:pPr algn="l"/>
            <a:r>
              <a:rPr lang="en-US" sz="1600" dirty="0" smtClean="0"/>
              <a:t>Annual meeting of the co-financed </a:t>
            </a:r>
            <a:r>
              <a:rPr lang="en-US" sz="1600" dirty="0" err="1" smtClean="0"/>
              <a:t>Programme</a:t>
            </a:r>
            <a:r>
              <a:rPr lang="en-US" sz="1600" dirty="0" smtClean="0"/>
              <a:t> of  European Economic Area Financial Mechanism 2009 -2014 (Athens, 4 Nov. 2015)</a:t>
            </a:r>
            <a:endParaRPr lang="el-GR" sz="1600" dirty="0"/>
          </a:p>
        </p:txBody>
      </p:sp>
      <p:sp>
        <p:nvSpPr>
          <p:cNvPr id="4" name="Rectangle 3"/>
          <p:cNvSpPr/>
          <p:nvPr/>
        </p:nvSpPr>
        <p:spPr>
          <a:xfrm>
            <a:off x="395536" y="908721"/>
            <a:ext cx="8208912" cy="6494085"/>
          </a:xfrm>
          <a:prstGeom prst="rect">
            <a:avLst/>
          </a:prstGeom>
        </p:spPr>
        <p:txBody>
          <a:bodyPr wrap="square">
            <a:spAutoFit/>
          </a:bodyPr>
          <a:lstStyle/>
          <a:p>
            <a:pPr algn="just"/>
            <a:r>
              <a:rPr lang="en-US" sz="2800" b="1" dirty="0" smtClean="0">
                <a:solidFill>
                  <a:schemeClr val="tx2"/>
                </a:solidFill>
              </a:rPr>
              <a:t>Projects implementation</a:t>
            </a:r>
          </a:p>
          <a:p>
            <a:pPr algn="just"/>
            <a:endParaRPr lang="el-GR" sz="2000" dirty="0" smtClean="0"/>
          </a:p>
          <a:p>
            <a:pPr algn="just"/>
            <a:r>
              <a:rPr lang="en-US" sz="2000" dirty="0" smtClean="0"/>
              <a:t>The 18 projects with their corresponding budget were registered in the National Investments </a:t>
            </a:r>
            <a:r>
              <a:rPr lang="en-US" sz="2000" dirty="0" err="1" smtClean="0"/>
              <a:t>Programme</a:t>
            </a:r>
            <a:r>
              <a:rPr lang="en-US" sz="2000" dirty="0" smtClean="0"/>
              <a:t>, by the Ministry of Economy, Development and Tourism, on </a:t>
            </a:r>
            <a:r>
              <a:rPr lang="el-GR" sz="2000" dirty="0" smtClean="0"/>
              <a:t>21/10/2015</a:t>
            </a:r>
            <a:r>
              <a:rPr lang="en-US" sz="2000" dirty="0" smtClean="0"/>
              <a:t>, Ref. No. </a:t>
            </a:r>
            <a:r>
              <a:rPr lang="el-GR" sz="2000" dirty="0" smtClean="0"/>
              <a:t>108</a:t>
            </a:r>
            <a:r>
              <a:rPr lang="en-US" sz="2000" dirty="0" smtClean="0"/>
              <a:t>.</a:t>
            </a:r>
            <a:r>
              <a:rPr lang="el-GR" sz="2000" dirty="0" smtClean="0"/>
              <a:t>463</a:t>
            </a:r>
            <a:r>
              <a:rPr lang="en-US" sz="2000" dirty="0" smtClean="0"/>
              <a:t>, Decision 791.</a:t>
            </a:r>
          </a:p>
          <a:p>
            <a:pPr algn="just"/>
            <a:endParaRPr lang="en-US" sz="2800" b="1" dirty="0" smtClean="0">
              <a:solidFill>
                <a:schemeClr val="tx2"/>
              </a:solidFill>
            </a:endParaRPr>
          </a:p>
          <a:p>
            <a:pPr algn="just"/>
            <a:r>
              <a:rPr lang="en-US" sz="2800" b="1" dirty="0" smtClean="0">
                <a:solidFill>
                  <a:schemeClr val="tx2"/>
                </a:solidFill>
              </a:rPr>
              <a:t>Risk Assessment</a:t>
            </a:r>
          </a:p>
          <a:p>
            <a:pPr algn="just"/>
            <a:endParaRPr lang="en-US" sz="2000" dirty="0" smtClean="0"/>
          </a:p>
          <a:p>
            <a:pPr algn="just"/>
            <a:r>
              <a:rPr lang="en-US" sz="2000" dirty="0" err="1" smtClean="0"/>
              <a:t>Inorder</a:t>
            </a:r>
            <a:r>
              <a:rPr lang="en-US" sz="2000" dirty="0" smtClean="0"/>
              <a:t> for the Special Accounts/Economic Departments of the beneficiaries to sign the personnel contracts for 12 months duration the project funding decision must change as for the project duration from 6,5 months(</a:t>
            </a:r>
            <a:r>
              <a:rPr lang="en-US" sz="2000" dirty="0" err="1" smtClean="0"/>
              <a:t>untill</a:t>
            </a:r>
            <a:r>
              <a:rPr lang="en-US" sz="2000" dirty="0" smtClean="0"/>
              <a:t> 30 April, 2016) to 12 months. This requires the Amendment  of the </a:t>
            </a:r>
            <a:r>
              <a:rPr lang="en-US" sz="2000" dirty="0" err="1" smtClean="0"/>
              <a:t>Programme</a:t>
            </a:r>
            <a:r>
              <a:rPr lang="en-US" sz="2000" dirty="0" smtClean="0"/>
              <a:t> Agreement.</a:t>
            </a:r>
          </a:p>
          <a:p>
            <a:pPr algn="just"/>
            <a:endParaRPr lang="en-US" sz="2800" dirty="0" smtClean="0">
              <a:solidFill>
                <a:schemeClr val="tx2"/>
              </a:solidFill>
            </a:endParaRPr>
          </a:p>
          <a:p>
            <a:pPr algn="just"/>
            <a:endParaRPr lang="en-US" sz="2800" b="1" dirty="0" smtClean="0">
              <a:solidFill>
                <a:schemeClr val="tx2"/>
              </a:solidFill>
            </a:endParaRPr>
          </a:p>
          <a:p>
            <a:pPr algn="just"/>
            <a:endParaRPr lang="en-US" sz="2000" b="1" dirty="0" smtClean="0">
              <a:solidFill>
                <a:schemeClr val="tx2"/>
              </a:solidFill>
            </a:endParaRPr>
          </a:p>
          <a:p>
            <a:pPr algn="just"/>
            <a:endParaRPr lang="en-US" dirty="0" smtClean="0"/>
          </a:p>
          <a:p>
            <a:endParaRPr lang="el-GR" dirty="0"/>
          </a:p>
        </p:txBody>
      </p:sp>
    </p:spTree>
    <p:extLst>
      <p:ext uri="{BB962C8B-B14F-4D97-AF65-F5344CB8AC3E}">
        <p14:creationId xmlns:p14="http://schemas.microsoft.com/office/powerpoint/2010/main" xmlns="" val="2828600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787</TotalTime>
  <Words>856</Words>
  <Application>Microsoft Office PowerPoint</Application>
  <PresentationFormat>On-screen Show (4:3)</PresentationFormat>
  <Paragraphs>122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Αστικό</vt:lpstr>
      <vt:lpstr>      Ministry of Education, Research and Religious Affairs General Secretariat for Research and Technology  EEA Financial Mechanism 2009-2014 GR07 </vt:lpstr>
      <vt:lpstr>Slide 2</vt:lpstr>
      <vt:lpstr>Why is the programme needed? </vt:lpstr>
      <vt:lpstr>Slide 4</vt:lpstr>
      <vt:lpstr>Slide 5</vt:lpstr>
      <vt:lpstr>Slide 6</vt:lpstr>
      <vt:lpstr>Slide 7</vt:lpstr>
      <vt:lpstr>Horizontal issues – Open Access</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ΕΛΕΝΗ</dc:creator>
  <cp:lastModifiedBy>stavrianoudaki.e</cp:lastModifiedBy>
  <cp:revision>123</cp:revision>
  <dcterms:created xsi:type="dcterms:W3CDTF">2013-11-18T15:31:35Z</dcterms:created>
  <dcterms:modified xsi:type="dcterms:W3CDTF">2015-11-04T15:34:34Z</dcterms:modified>
</cp:coreProperties>
</file>