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259" r:id="rId3"/>
    <p:sldId id="281" r:id="rId4"/>
    <p:sldId id="283" r:id="rId5"/>
    <p:sldId id="296" r:id="rId6"/>
    <p:sldId id="267" r:id="rId7"/>
    <p:sldId id="270" r:id="rId8"/>
    <p:sldId id="282" r:id="rId9"/>
    <p:sldId id="284" r:id="rId10"/>
    <p:sldId id="285" r:id="rId11"/>
    <p:sldId id="286" r:id="rId12"/>
    <p:sldId id="287" r:id="rId13"/>
    <p:sldId id="294" r:id="rId14"/>
    <p:sldId id="288" r:id="rId15"/>
    <p:sldId id="289" r:id="rId16"/>
    <p:sldId id="290" r:id="rId17"/>
    <p:sldId id="291" r:id="rId18"/>
    <p:sldId id="293" r:id="rId19"/>
    <p:sldId id="295" r:id="rId20"/>
    <p:sldId id="279" r:id="rId21"/>
  </p:sldIdLst>
  <p:sldSz cx="9540875" cy="6661150"/>
  <p:notesSz cx="6761163" cy="99425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pos="2495">
          <p15:clr>
            <a:srgbClr val="A4A3A4"/>
          </p15:clr>
        </p15:guide>
        <p15:guide id="4" pos="3515">
          <p15:clr>
            <a:srgbClr val="A4A3A4"/>
          </p15:clr>
        </p15:guide>
        <p15:guide id="5" pos="3629">
          <p15:clr>
            <a:srgbClr val="A4A3A4"/>
          </p15:clr>
        </p15:guide>
        <p15:guide id="6" pos="2381">
          <p15:clr>
            <a:srgbClr val="A4A3A4"/>
          </p15:clr>
        </p15:guide>
        <p15:guide id="7" pos="4649">
          <p15:clr>
            <a:srgbClr val="A4A3A4"/>
          </p15:clr>
        </p15:guide>
        <p15:guide id="8" pos="4763">
          <p15:clr>
            <a:srgbClr val="A4A3A4"/>
          </p15:clr>
        </p15:guide>
        <p15:guide id="9" pos="1361">
          <p15:clr>
            <a:srgbClr val="A4A3A4"/>
          </p15:clr>
        </p15:guide>
        <p15:guide id="10" pos="1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6E6E6"/>
    <a:srgbClr val="CCCCCC"/>
    <a:srgbClr val="B3B3B3"/>
    <a:srgbClr val="999999"/>
    <a:srgbClr val="808080"/>
    <a:srgbClr val="6666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4590" autoAdjust="0"/>
  </p:normalViewPr>
  <p:slideViewPr>
    <p:cSldViewPr>
      <p:cViewPr varScale="1">
        <p:scale>
          <a:sx n="113" d="100"/>
          <a:sy n="113" d="100"/>
        </p:scale>
        <p:origin x="1764" y="108"/>
      </p:cViewPr>
      <p:guideLst>
        <p:guide orient="horz" pos="1021"/>
        <p:guide orient="horz" pos="3856"/>
        <p:guide pos="2495"/>
        <p:guide pos="3515"/>
        <p:guide pos="3629"/>
        <p:guide pos="2381"/>
        <p:guide pos="4649"/>
        <p:guide pos="4763"/>
        <p:guide pos="1361"/>
        <p:guide pos="12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E4D39-54D6-4DAC-A997-DCBDE97767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4ACDEF1-9E2B-4C3B-8BE5-A115876D82AE}">
      <dgm:prSet phldrT="[Text]"/>
      <dgm:spPr>
        <a:xfrm>
          <a:off x="0" y="2317678"/>
          <a:ext cx="1222113" cy="733268"/>
        </a:xfr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Independent scorers/ evaluators</a:t>
          </a:r>
          <a:endParaRPr lang="el-G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0BA2DEA-219A-4ECD-B759-4F3EB676E83F}" type="parTrans" cxnId="{7BE9F173-275A-4285-B19B-88B30E0D9578}">
      <dgm:prSet/>
      <dgm:spPr/>
      <dgm:t>
        <a:bodyPr/>
        <a:lstStyle/>
        <a:p>
          <a:endParaRPr lang="el-GR"/>
        </a:p>
      </dgm:t>
    </dgm:pt>
    <dgm:pt modelId="{F36883A3-D3DA-407C-B8DB-6CEEAB04754B}" type="sibTrans" cxnId="{7BE9F173-275A-4285-B19B-88B30E0D9578}">
      <dgm:prSet/>
      <dgm:spPr>
        <a:xfrm>
          <a:off x="1341449" y="2532770"/>
          <a:ext cx="252991" cy="303084"/>
        </a:xfrm>
        <a:solidFill>
          <a:srgbClr val="AA323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CED43D5-BDBD-4EB0-A694-7DD4D604BE32}">
      <dgm:prSet phldrT="[Text]"/>
      <dgm:spPr>
        <a:xfrm>
          <a:off x="1699456" y="2317678"/>
          <a:ext cx="1222113" cy="733268"/>
        </a:xfr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Selection Committee</a:t>
          </a:r>
          <a:endParaRPr lang="el-G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85F77A14-0DF9-4BD3-AC7E-4F97A21E2841}" type="parTrans" cxnId="{4D83CF6E-4A43-4519-AA9D-79A4BD76B1D4}">
      <dgm:prSet/>
      <dgm:spPr/>
      <dgm:t>
        <a:bodyPr/>
        <a:lstStyle/>
        <a:p>
          <a:endParaRPr lang="el-GR"/>
        </a:p>
      </dgm:t>
    </dgm:pt>
    <dgm:pt modelId="{B32054EE-B7B7-4192-9FB5-4C78B9367C44}" type="sibTrans" cxnId="{4D83CF6E-4A43-4519-AA9D-79A4BD76B1D4}">
      <dgm:prSet/>
      <dgm:spPr>
        <a:xfrm rot="20513610">
          <a:off x="3040409" y="2248243"/>
          <a:ext cx="280559" cy="303084"/>
        </a:xfrm>
        <a:solidFill>
          <a:srgbClr val="AA323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2610999-59FE-44C5-A0D3-8D787DB7CC41}">
      <dgm:prSet/>
      <dgm:spPr>
        <a:xfrm>
          <a:off x="3424714" y="1753560"/>
          <a:ext cx="1222113" cy="733268"/>
        </a:xfr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Steering Committee</a:t>
          </a:r>
          <a:endParaRPr lang="el-G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393965DB-334F-42F5-A47B-15250C37875C}" type="parTrans" cxnId="{55DA0750-D919-4A2B-998C-D0F38E657CE7}">
      <dgm:prSet/>
      <dgm:spPr/>
      <dgm:t>
        <a:bodyPr/>
        <a:lstStyle/>
        <a:p>
          <a:endParaRPr lang="el-GR"/>
        </a:p>
      </dgm:t>
    </dgm:pt>
    <dgm:pt modelId="{316549BB-2425-40F1-9EA7-97EE1AABA20F}" type="sibTrans" cxnId="{55DA0750-D919-4A2B-998C-D0F38E657CE7}">
      <dgm:prSet/>
      <dgm:spPr>
        <a:xfrm rot="1033292">
          <a:off x="4763623" y="2236539"/>
          <a:ext cx="272800" cy="303084"/>
        </a:xfrm>
        <a:prstGeom prst="rightArrow">
          <a:avLst>
            <a:gd name="adj1" fmla="val 60000"/>
            <a:gd name="adj2" fmla="val 50000"/>
          </a:avLst>
        </a:prstGeom>
        <a:solidFill>
          <a:srgbClr val="AA323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l-GR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2E449EB-03DA-476E-9E11-3EC3A75DFE48}" type="pres">
      <dgm:prSet presAssocID="{C01E4D39-54D6-4DAC-A997-DCBDE97767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EF8A5F1-1B71-4D23-9F90-67A38E57C431}" type="pres">
      <dgm:prSet presAssocID="{D4ACDEF1-9E2B-4C3B-8BE5-A115876D82AE}" presName="node" presStyleLbl="node1" presStyleIdx="0" presStyleCnt="3" custLinFactNeighborX="-90565" custLinFactNeighborY="7693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B0E6A56E-1ACC-47D9-9F7A-E9FFBC585889}" type="pres">
      <dgm:prSet presAssocID="{F36883A3-D3DA-407C-B8DB-6CEEAB04754B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1F1DCAE5-64A1-424E-AD78-6A934E6C1E6E}" type="pres">
      <dgm:prSet presAssocID="{F36883A3-D3DA-407C-B8DB-6CEEAB04754B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8C6ADEE3-D9AF-4C53-B9F2-F2112BF3FC1E}" type="pres">
      <dgm:prSet presAssocID="{7CED43D5-BDBD-4EB0-A694-7DD4D604BE32}" presName="node" presStyleLbl="node1" presStyleIdx="1" presStyleCnt="3" custLinFactNeighborX="-2011" custLinFactNeighborY="5063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A6A9BA91-3667-43C6-A5D9-25BC4BBFA698}" type="pres">
      <dgm:prSet presAssocID="{B32054EE-B7B7-4192-9FB5-4C78B9367C44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l-GR"/>
        </a:p>
      </dgm:t>
    </dgm:pt>
    <dgm:pt modelId="{797517A9-60E7-47AB-AB1D-EFD969F6F9A6}" type="pres">
      <dgm:prSet presAssocID="{B32054EE-B7B7-4192-9FB5-4C78B9367C44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BB67AC92-DBA1-407A-A8D7-E37693542ABA}" type="pres">
      <dgm:prSet presAssocID="{E2610999-59FE-44C5-A0D3-8D787DB7CC41}" presName="node" presStyleLbl="node1" presStyleIdx="2" presStyleCnt="3" custLinFactNeighborX="1829" custLinFactNeighborY="5241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</dgm:ptLst>
  <dgm:cxnLst>
    <dgm:cxn modelId="{7BE9F173-275A-4285-B19B-88B30E0D9578}" srcId="{C01E4D39-54D6-4DAC-A997-DCBDE9776754}" destId="{D4ACDEF1-9E2B-4C3B-8BE5-A115876D82AE}" srcOrd="0" destOrd="0" parTransId="{00BA2DEA-219A-4ECD-B759-4F3EB676E83F}" sibTransId="{F36883A3-D3DA-407C-B8DB-6CEEAB04754B}"/>
    <dgm:cxn modelId="{55DA0750-D919-4A2B-998C-D0F38E657CE7}" srcId="{C01E4D39-54D6-4DAC-A997-DCBDE9776754}" destId="{E2610999-59FE-44C5-A0D3-8D787DB7CC41}" srcOrd="2" destOrd="0" parTransId="{393965DB-334F-42F5-A47B-15250C37875C}" sibTransId="{316549BB-2425-40F1-9EA7-97EE1AABA20F}"/>
    <dgm:cxn modelId="{4D83CF6E-4A43-4519-AA9D-79A4BD76B1D4}" srcId="{C01E4D39-54D6-4DAC-A997-DCBDE9776754}" destId="{7CED43D5-BDBD-4EB0-A694-7DD4D604BE32}" srcOrd="1" destOrd="0" parTransId="{85F77A14-0DF9-4BD3-AC7E-4F97A21E2841}" sibTransId="{B32054EE-B7B7-4192-9FB5-4C78B9367C44}"/>
    <dgm:cxn modelId="{8497585C-C5D4-47B1-AECA-09882CEDE4B8}" type="presOf" srcId="{B32054EE-B7B7-4192-9FB5-4C78B9367C44}" destId="{A6A9BA91-3667-43C6-A5D9-25BC4BBFA698}" srcOrd="0" destOrd="0" presId="urn:microsoft.com/office/officeart/2005/8/layout/process1"/>
    <dgm:cxn modelId="{72D64E84-EC9D-43AD-88D0-CEB3236DA980}" type="presOf" srcId="{D4ACDEF1-9E2B-4C3B-8BE5-A115876D82AE}" destId="{6EF8A5F1-1B71-4D23-9F90-67A38E57C431}" srcOrd="0" destOrd="0" presId="urn:microsoft.com/office/officeart/2005/8/layout/process1"/>
    <dgm:cxn modelId="{434D744C-0E5B-4A83-B585-119C94DE8B48}" type="presOf" srcId="{7CED43D5-BDBD-4EB0-A694-7DD4D604BE32}" destId="{8C6ADEE3-D9AF-4C53-B9F2-F2112BF3FC1E}" srcOrd="0" destOrd="0" presId="urn:microsoft.com/office/officeart/2005/8/layout/process1"/>
    <dgm:cxn modelId="{9CF039C7-C0E1-4973-AB5D-545ED5B534C0}" type="presOf" srcId="{B32054EE-B7B7-4192-9FB5-4C78B9367C44}" destId="{797517A9-60E7-47AB-AB1D-EFD969F6F9A6}" srcOrd="1" destOrd="0" presId="urn:microsoft.com/office/officeart/2005/8/layout/process1"/>
    <dgm:cxn modelId="{6EF4D41B-7DD8-406A-B3BA-B3CAB77470E3}" type="presOf" srcId="{E2610999-59FE-44C5-A0D3-8D787DB7CC41}" destId="{BB67AC92-DBA1-407A-A8D7-E37693542ABA}" srcOrd="0" destOrd="0" presId="urn:microsoft.com/office/officeart/2005/8/layout/process1"/>
    <dgm:cxn modelId="{49BAA3D3-50CE-4CBD-B27F-AE54614C37B7}" type="presOf" srcId="{F36883A3-D3DA-407C-B8DB-6CEEAB04754B}" destId="{B0E6A56E-1ACC-47D9-9F7A-E9FFBC585889}" srcOrd="0" destOrd="0" presId="urn:microsoft.com/office/officeart/2005/8/layout/process1"/>
    <dgm:cxn modelId="{3745D289-CD53-4A6B-9088-301A23E23AB7}" type="presOf" srcId="{F36883A3-D3DA-407C-B8DB-6CEEAB04754B}" destId="{1F1DCAE5-64A1-424E-AD78-6A934E6C1E6E}" srcOrd="1" destOrd="0" presId="urn:microsoft.com/office/officeart/2005/8/layout/process1"/>
    <dgm:cxn modelId="{77A7B3E2-6E0A-45AF-ABCB-163302922076}" type="presOf" srcId="{C01E4D39-54D6-4DAC-A997-DCBDE9776754}" destId="{72E449EB-03DA-476E-9E11-3EC3A75DFE48}" srcOrd="0" destOrd="0" presId="urn:microsoft.com/office/officeart/2005/8/layout/process1"/>
    <dgm:cxn modelId="{4865FC50-1016-449A-BC8B-D17C4C5EB656}" type="presParOf" srcId="{72E449EB-03DA-476E-9E11-3EC3A75DFE48}" destId="{6EF8A5F1-1B71-4D23-9F90-67A38E57C431}" srcOrd="0" destOrd="0" presId="urn:microsoft.com/office/officeart/2005/8/layout/process1"/>
    <dgm:cxn modelId="{0ABB55E6-5F62-44D4-BA61-FD19DA32B434}" type="presParOf" srcId="{72E449EB-03DA-476E-9E11-3EC3A75DFE48}" destId="{B0E6A56E-1ACC-47D9-9F7A-E9FFBC585889}" srcOrd="1" destOrd="0" presId="urn:microsoft.com/office/officeart/2005/8/layout/process1"/>
    <dgm:cxn modelId="{EBAA0B91-511E-4102-9A6F-E199B2800F90}" type="presParOf" srcId="{B0E6A56E-1ACC-47D9-9F7A-E9FFBC585889}" destId="{1F1DCAE5-64A1-424E-AD78-6A934E6C1E6E}" srcOrd="0" destOrd="0" presId="urn:microsoft.com/office/officeart/2005/8/layout/process1"/>
    <dgm:cxn modelId="{4BF8DC77-2190-47C1-8CFD-812C21C2B59E}" type="presParOf" srcId="{72E449EB-03DA-476E-9E11-3EC3A75DFE48}" destId="{8C6ADEE3-D9AF-4C53-B9F2-F2112BF3FC1E}" srcOrd="2" destOrd="0" presId="urn:microsoft.com/office/officeart/2005/8/layout/process1"/>
    <dgm:cxn modelId="{844AA0C9-10F8-4CA7-A5E4-ECA627213231}" type="presParOf" srcId="{72E449EB-03DA-476E-9E11-3EC3A75DFE48}" destId="{A6A9BA91-3667-43C6-A5D9-25BC4BBFA698}" srcOrd="3" destOrd="0" presId="urn:microsoft.com/office/officeart/2005/8/layout/process1"/>
    <dgm:cxn modelId="{AC91D7EF-0AE0-4B35-8A6D-395A9D50F98A}" type="presParOf" srcId="{A6A9BA91-3667-43C6-A5D9-25BC4BBFA698}" destId="{797517A9-60E7-47AB-AB1D-EFD969F6F9A6}" srcOrd="0" destOrd="0" presId="urn:microsoft.com/office/officeart/2005/8/layout/process1"/>
    <dgm:cxn modelId="{0E8038DE-B3F8-4C55-BF44-3CD3B33141B9}" type="presParOf" srcId="{72E449EB-03DA-476E-9E11-3EC3A75DFE48}" destId="{BB67AC92-DBA1-407A-A8D7-E37693542A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8A5F1-1B71-4D23-9F90-67A38E57C431}">
      <dsp:nvSpPr>
        <dsp:cNvPr id="0" name=""/>
        <dsp:cNvSpPr/>
      </dsp:nvSpPr>
      <dsp:spPr>
        <a:xfrm>
          <a:off x="0" y="0"/>
          <a:ext cx="1926669" cy="990475"/>
        </a:xfrm>
        <a:prstGeom prst="roundRect">
          <a:avLst>
            <a:gd name="adj" fmla="val 10000"/>
          </a:avLst>
        </a:prstGeo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Independent scorers/ evaluators</a:t>
          </a:r>
          <a:endParaRPr lang="el-GR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9010" y="29010"/>
        <a:ext cx="1868649" cy="932455"/>
      </dsp:txXfrm>
    </dsp:sp>
    <dsp:sp modelId="{B0E6A56E-1ACC-47D9-9F7A-E9FFBC585889}">
      <dsp:nvSpPr>
        <dsp:cNvPr id="0" name=""/>
        <dsp:cNvSpPr/>
      </dsp:nvSpPr>
      <dsp:spPr>
        <a:xfrm>
          <a:off x="2117073" y="256330"/>
          <a:ext cx="403656" cy="477814"/>
        </a:xfrm>
        <a:prstGeom prst="rightArrow">
          <a:avLst>
            <a:gd name="adj1" fmla="val 60000"/>
            <a:gd name="adj2" fmla="val 50000"/>
          </a:avLst>
        </a:prstGeom>
        <a:solidFill>
          <a:srgbClr val="AA323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117073" y="351893"/>
        <a:ext cx="282559" cy="286688"/>
      </dsp:txXfrm>
    </dsp:sp>
    <dsp:sp modelId="{8C6ADEE3-D9AF-4C53-B9F2-F2112BF3FC1E}">
      <dsp:nvSpPr>
        <dsp:cNvPr id="0" name=""/>
        <dsp:cNvSpPr/>
      </dsp:nvSpPr>
      <dsp:spPr>
        <a:xfrm>
          <a:off x="2688285" y="0"/>
          <a:ext cx="1926669" cy="990475"/>
        </a:xfrm>
        <a:prstGeom prst="roundRect">
          <a:avLst>
            <a:gd name="adj" fmla="val 10000"/>
          </a:avLst>
        </a:prstGeo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Selection Committee</a:t>
          </a:r>
          <a:endParaRPr lang="el-GR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717295" y="29010"/>
        <a:ext cx="1868649" cy="932455"/>
      </dsp:txXfrm>
    </dsp:sp>
    <dsp:sp modelId="{A6A9BA91-3667-43C6-A5D9-25BC4BBFA698}">
      <dsp:nvSpPr>
        <dsp:cNvPr id="0" name=""/>
        <dsp:cNvSpPr/>
      </dsp:nvSpPr>
      <dsp:spPr>
        <a:xfrm>
          <a:off x="4813107" y="256330"/>
          <a:ext cx="420084" cy="477814"/>
        </a:xfrm>
        <a:prstGeom prst="rightArrow">
          <a:avLst>
            <a:gd name="adj1" fmla="val 60000"/>
            <a:gd name="adj2" fmla="val 50000"/>
          </a:avLst>
        </a:prstGeom>
        <a:solidFill>
          <a:srgbClr val="AA3232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6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13107" y="351893"/>
        <a:ext cx="294059" cy="286688"/>
      </dsp:txXfrm>
    </dsp:sp>
    <dsp:sp modelId="{BB67AC92-DBA1-407A-A8D7-E37693542ABA}">
      <dsp:nvSpPr>
        <dsp:cNvPr id="0" name=""/>
        <dsp:cNvSpPr/>
      </dsp:nvSpPr>
      <dsp:spPr>
        <a:xfrm>
          <a:off x="5407566" y="0"/>
          <a:ext cx="1926669" cy="990475"/>
        </a:xfrm>
        <a:prstGeom prst="roundRect">
          <a:avLst>
            <a:gd name="adj" fmla="val 10000"/>
          </a:avLst>
        </a:prstGeom>
        <a:solidFill>
          <a:srgbClr val="AA323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Steering Committee</a:t>
          </a:r>
          <a:endParaRPr lang="el-GR" sz="1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36576" y="29010"/>
        <a:ext cx="1868649" cy="93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9A880E-436E-4CA0-995F-7BF72948A3D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6347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6125"/>
            <a:ext cx="53387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8F06C2-278E-42A9-8D1A-A061DDAC8BD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8599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feiris\AppData\Local\LocalData\Template_ppt_F-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87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0438" y="1845575"/>
            <a:ext cx="8550000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850" y="2881313"/>
            <a:ext cx="8594725" cy="305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nkfwfs03\FREDIRECT$\Zafeiris\Desktop\Template_ppt_F-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40875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38" y="1845575"/>
            <a:ext cx="8550000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0850" y="2881313"/>
            <a:ext cx="8594725" cy="30592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079500"/>
            <a:ext cx="8816975" cy="3603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6213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858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3pPr>
      <a:lvl4pPr marL="1346200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4pPr>
      <a:lvl5pPr marL="1704975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5pPr>
      <a:lvl6pPr marL="21621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6pPr>
      <a:lvl7pPr marL="26193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7pPr>
      <a:lvl8pPr marL="30765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8pPr>
      <a:lvl9pPr marL="3533775" indent="-179388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ngodynamo.g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30238" y="2160588"/>
            <a:ext cx="7694612" cy="674687"/>
          </a:xfrm>
        </p:spPr>
        <p:txBody>
          <a:bodyPr/>
          <a:lstStyle/>
          <a:p>
            <a:pPr eaLnBrk="1" hangingPunct="1"/>
            <a:r>
              <a:rPr lang="en-US" sz="2800" dirty="0" smtClean="0"/>
              <a:t>“We are all Citizens”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4294967295"/>
          </p:nvPr>
        </p:nvSpPr>
        <p:spPr bwMode="auto">
          <a:xfrm>
            <a:off x="630238" y="2904875"/>
            <a:ext cx="4905199" cy="2360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 smtClean="0"/>
              <a:t>EEA Grants Financial Mechanism</a:t>
            </a:r>
          </a:p>
          <a:p>
            <a:pPr eaLnBrk="1" hangingPunct="1"/>
            <a:r>
              <a:rPr lang="en-US" sz="2400" dirty="0" smtClean="0"/>
              <a:t>2009 - 2014</a:t>
            </a:r>
          </a:p>
          <a:p>
            <a:pPr eaLnBrk="1" hangingPunct="1"/>
            <a:r>
              <a:rPr lang="en-US" sz="2400" dirty="0" smtClean="0"/>
              <a:t>NGO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for Greece</a:t>
            </a:r>
            <a:endParaRPr lang="el-GR" sz="2400" dirty="0" smtClean="0"/>
          </a:p>
          <a:p>
            <a:pPr lvl="0">
              <a:buClr>
                <a:srgbClr val="0050A5"/>
              </a:buClr>
            </a:pPr>
            <a:r>
              <a:rPr lang="en-US" sz="2400" dirty="0"/>
              <a:t> </a:t>
            </a:r>
            <a:r>
              <a:rPr lang="en-US" sz="2400" dirty="0" smtClean="0"/>
              <a:t>    @</a:t>
            </a:r>
            <a:r>
              <a:rPr lang="en-US" sz="2400" dirty="0" err="1"/>
              <a:t>WeRallcitizens</a:t>
            </a:r>
            <a:endParaRPr lang="en-US" sz="2400" dirty="0"/>
          </a:p>
          <a:p>
            <a:pPr lvl="0">
              <a:buClr>
                <a:srgbClr val="0050A5"/>
              </a:buClr>
            </a:pPr>
            <a:r>
              <a:rPr lang="en-US" sz="2400" dirty="0"/>
              <a:t>   </a:t>
            </a:r>
            <a:r>
              <a:rPr lang="en-US" sz="2400" dirty="0" smtClean="0"/>
              <a:t>  We </a:t>
            </a:r>
            <a:r>
              <a:rPr lang="en-US" sz="2400" dirty="0"/>
              <a:t>are All Citizens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37" y="2070163"/>
            <a:ext cx="3195575" cy="3195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5" y="4365575"/>
            <a:ext cx="228600" cy="22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4" y="4815656"/>
            <a:ext cx="228600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23138"/>
              </p:ext>
            </p:extLst>
          </p:nvPr>
        </p:nvGraphicFramePr>
        <p:xfrm>
          <a:off x="135437" y="1845575"/>
          <a:ext cx="9045001" cy="4556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5000"/>
                <a:gridCol w="720791"/>
                <a:gridCol w="577796"/>
                <a:gridCol w="591414"/>
              </a:tblGrid>
              <a:tr h="6750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 Provision of welfare and basic services to defined target groups increased 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progress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until Sept 20</a:t>
                      </a:r>
                      <a:r>
                        <a:rPr lang="el-G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15)</a:t>
                      </a:r>
                      <a:endParaRPr lang="el-GR" sz="14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1: Implemented projects by NGOs providing basic and welfare services (including medical, mental health, as well as addiction treatment support service)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Indicator: Total number of beneficiaries receiving basic and social welfare services (including medical, mental health, as well as addiction treatment support services per NGO project on a daily rate).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80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11203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120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2: Implemented poverty eradication projects by NGOs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assisted per social support unit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16053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60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0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3: Funded shelter projects providing food, basic services and psychosocial support to homeless people in need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5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shelter beneficiaries having their needs covered on a daily basis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80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4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4: Increased welfare protection projects for migrants who are victims/ at risk of discrimination, including victims of trafficking, and members of minorities, especially Romani children and women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of projects which contribute to increased welfare protection for migrants who are victims/at risk of discrimination, including victims of trafficking, and members of minorities, especially Romani children and women.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3382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2579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4742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61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763201"/>
              </p:ext>
            </p:extLst>
          </p:nvPr>
        </p:nvGraphicFramePr>
        <p:xfrm>
          <a:off x="21646" y="1755575"/>
          <a:ext cx="9338792" cy="457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13791"/>
                <a:gridCol w="817814"/>
                <a:gridCol w="596563"/>
                <a:gridCol w="610624"/>
              </a:tblGrid>
              <a:tr h="6300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 Strengthened capacity of NGOs and an enabling environment for the sector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promoted</a:t>
                      </a:r>
                      <a:r>
                        <a:rPr lang="el-GR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progress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until Sept 20</a:t>
                      </a:r>
                      <a:r>
                        <a:rPr lang="el-G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15)</a:t>
                      </a:r>
                      <a:endParaRPr lang="el-GR" sz="14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8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1: Increased training projects on cultural mediation for practitioners, such as the personnel of the First Reception Service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 err="1">
                          <a:effectLst/>
                        </a:rPr>
                        <a:t>Baseline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7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practitioners that have improved their cultural mediation skills.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36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69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2: Increased capacity-building projects for environmental NGOs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participants from environmental NGOs who have improved their capacity-building related skills.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500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3: Implemented capacity-building projects for NGOs that are active in the field of social and welfare services provision, poverty eradication and social inclusion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of capacity-building projects for NGOs that are active in the field of social and welfare services provision, poverty eradication and social inclusion.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105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60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4: Increased capacity-building projects for NGOs and/or other stakeholders promoting democracy, transparency, good governance and citizen participation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of capacity-building projects for NGOs and/or other stakeholders promoting democracy, transparency, good governance and citizen participation.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500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37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800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6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76522"/>
              </p:ext>
            </p:extLst>
          </p:nvPr>
        </p:nvGraphicFramePr>
        <p:xfrm>
          <a:off x="-1" y="1755575"/>
          <a:ext cx="9432235" cy="4599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25438"/>
                <a:gridCol w="787532"/>
                <a:gridCol w="602532"/>
                <a:gridCol w="616733"/>
              </a:tblGrid>
              <a:tr h="54000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Expected Outcome: Democratic Values, including human rights 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promoted</a:t>
                      </a:r>
                      <a:r>
                        <a:rPr lang="el-GR" sz="1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progress until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Sept 2015</a:t>
                      </a:r>
                      <a:r>
                        <a:rPr lang="el-G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l-GR" sz="14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l-GR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22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1: Increased concern among NGOs for democratic values, transparency, good governance and citizen participation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36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Indicator: Number of projects promoting democratic values, transparency, good governance and citizen participation.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20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2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2 : Enhanced NGO contribution to the horizontal concerns, i.e. hate speech, extremism and hate crime, racism and xenophobia, homophobia, anti-Semitism, tolerance and multicultural understanding, Roma, sexual harassment, violence against women and trafficking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4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projects tackling hate speech, extremism and hate crime, racism and xenophobia, homophobia, anti-Semitism, promoting tolerance and multicultural understanding, the rights of the Roma, the fight against sexual harassment, violence against women and trafficking.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20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5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3: Increased legal support projects from NGOs for socially vulnerable groups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that have received legal support.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751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25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49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Bilateral Relations (progress until Sept 2015)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850" y="2881313"/>
            <a:ext cx="7424587" cy="305926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Measure (a) &gt;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</a:t>
            </a:r>
            <a:r>
              <a:rPr lang="en-US" sz="2000" dirty="0"/>
              <a:t>were submitted for </a:t>
            </a:r>
            <a:r>
              <a:rPr lang="en-US" sz="2000" dirty="0" smtClean="0"/>
              <a:t>funding &gt; </a:t>
            </a:r>
            <a:r>
              <a:rPr lang="en-US" sz="2000" dirty="0" smtClean="0">
                <a:solidFill>
                  <a:srgbClr val="333333"/>
                </a:solidFill>
              </a:rPr>
              <a:t>18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initiatives were carried out 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Measure (b) (ongoing) &gt;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applications </a:t>
            </a:r>
            <a:r>
              <a:rPr lang="en-US" sz="2000" dirty="0"/>
              <a:t>were submitted for funding </a:t>
            </a:r>
            <a:r>
              <a:rPr lang="en-US" sz="2000" dirty="0" smtClean="0"/>
              <a:t>&gt; </a:t>
            </a:r>
            <a:r>
              <a:rPr lang="en-US" sz="2000" dirty="0" smtClean="0">
                <a:solidFill>
                  <a:srgbClr val="333333"/>
                </a:solidFill>
              </a:rPr>
              <a:t>2 </a:t>
            </a:r>
            <a:r>
              <a:rPr lang="en-US" sz="2000" dirty="0"/>
              <a:t>initiatives were carried out </a:t>
            </a:r>
            <a:r>
              <a:rPr lang="en-US" sz="2000" dirty="0" smtClean="0"/>
              <a:t>and another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333333"/>
                </a:solidFill>
              </a:rPr>
              <a:t>3</a:t>
            </a:r>
            <a:r>
              <a:rPr lang="en-US" sz="20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have been budgeted.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14551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64029"/>
              </p:ext>
            </p:extLst>
          </p:nvPr>
        </p:nvGraphicFramePr>
        <p:xfrm>
          <a:off x="135437" y="1755575"/>
          <a:ext cx="9179999" cy="4140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64999"/>
                <a:gridCol w="810000"/>
                <a:gridCol w="704759"/>
                <a:gridCol w="600241"/>
              </a:tblGrid>
              <a:tr h="58875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Bilateral</a:t>
                      </a:r>
                      <a:r>
                        <a:rPr lang="en-US" sz="1400" baseline="0" dirty="0" smtClean="0">
                          <a:effectLst/>
                        </a:rPr>
                        <a:t> Relations (progress until Sept 2015)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8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Indicators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 err="1">
                          <a:effectLst/>
                        </a:rPr>
                        <a:t>Baseline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>
                          <a:effectLst/>
                        </a:rPr>
                        <a:t>Interim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200" dirty="0" err="1">
                          <a:effectLst/>
                        </a:rPr>
                        <a:t>Target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project partnership agreements in beneficiary civil society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4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2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project partnership agreements in the beneficiary private sector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2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Number of project partnership agreements in the beneficiary public sector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1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Number of women involved in exchange visits between beneficiary and donor states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76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8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3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Number of men involved in exchange visits between beneficiary and donor states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>
                          <a:effectLst/>
                        </a:rPr>
                        <a:t>0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34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400" dirty="0">
                          <a:effectLst/>
                        </a:rPr>
                        <a:t>7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82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Communication &amp; publicity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850" y="2565575"/>
            <a:ext cx="8594725" cy="3375000"/>
          </a:xfrm>
        </p:spPr>
        <p:txBody>
          <a:bodyPr/>
          <a:lstStyle/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000" dirty="0" smtClean="0"/>
              <a:t>main launch event in Athens (Acropolis Museum)</a:t>
            </a:r>
            <a:endParaRPr lang="el-GR" sz="2000" dirty="0"/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sz="2000" dirty="0"/>
              <a:t> </a:t>
            </a:r>
            <a:r>
              <a:rPr lang="en-US" sz="2000" dirty="0" smtClean="0"/>
              <a:t>targeted events all across the country </a:t>
            </a:r>
            <a:r>
              <a:rPr lang="el-GR" sz="2000" dirty="0" smtClean="0"/>
              <a:t>(</a:t>
            </a:r>
            <a:r>
              <a:rPr lang="en-US" sz="2000" dirty="0"/>
              <a:t>roadshow)</a:t>
            </a:r>
            <a:r>
              <a:rPr lang="el-GR" sz="2000" dirty="0"/>
              <a:t> </a:t>
            </a: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727 </a:t>
            </a:r>
            <a:r>
              <a:rPr lang="en-US" sz="2000" dirty="0" smtClean="0"/>
              <a:t>NGO representatives attended these events</a:t>
            </a: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More than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</a:t>
            </a: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mentions</a:t>
            </a:r>
            <a:r>
              <a:rPr lang="el-GR" sz="2000" dirty="0"/>
              <a:t> </a:t>
            </a:r>
            <a:r>
              <a:rPr lang="en-US" sz="2000" dirty="0"/>
              <a:t>in press, TV</a:t>
            </a:r>
            <a:r>
              <a:rPr lang="el-GR" sz="2000" dirty="0"/>
              <a:t> &amp; </a:t>
            </a:r>
            <a:r>
              <a:rPr lang="en-US" sz="2000" dirty="0"/>
              <a:t>online media </a:t>
            </a: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/>
              <a:t>More than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3,000 </a:t>
            </a:r>
            <a:r>
              <a:rPr lang="en-US" sz="2000" dirty="0" smtClean="0"/>
              <a:t>e-mails in our database</a:t>
            </a:r>
            <a:endParaRPr lang="el-GR" sz="2000" dirty="0"/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animation </a:t>
            </a:r>
            <a:r>
              <a:rPr lang="en-US" sz="2000" dirty="0" smtClean="0"/>
              <a:t>videos</a:t>
            </a: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/>
              <a:t>More </a:t>
            </a:r>
            <a:r>
              <a:rPr lang="en-US" sz="2000" dirty="0"/>
              <a:t>than </a:t>
            </a: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.000 </a:t>
            </a:r>
            <a:r>
              <a:rPr lang="en-US" sz="2000" dirty="0" err="1"/>
              <a:t>facebook</a:t>
            </a:r>
            <a:r>
              <a:rPr lang="en-US" sz="2000" dirty="0"/>
              <a:t> </a:t>
            </a:r>
            <a:r>
              <a:rPr lang="en-US" sz="2000" dirty="0" smtClean="0"/>
              <a:t>likes</a:t>
            </a: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positive tone of voice </a:t>
            </a:r>
            <a:endParaRPr lang="el-GR" sz="2000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7" y="4184999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67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Stakeholders’ testimonies further spread the </a:t>
            </a:r>
            <a:r>
              <a:rPr lang="en-US" dirty="0" err="1" smtClean="0"/>
              <a:t>Programme’s</a:t>
            </a:r>
            <a:r>
              <a:rPr lang="en-US" dirty="0" smtClean="0"/>
              <a:t> message and key objectives</a:t>
            </a: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1085255" y="2572333"/>
            <a:ext cx="7280366" cy="3449324"/>
            <a:chOff x="1602006" y="2363414"/>
            <a:chExt cx="9405408" cy="408165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687" t="19078" r="41893" b="18791"/>
            <a:stretch>
              <a:fillRect/>
            </a:stretch>
          </p:blipFill>
          <p:spPr bwMode="auto">
            <a:xfrm>
              <a:off x="1602006" y="2826712"/>
              <a:ext cx="3596296" cy="2594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4 - Εικόνα" descr="mqdefaul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1424" y="2363414"/>
              <a:ext cx="3138074" cy="1765167"/>
            </a:xfrm>
            <a:prstGeom prst="rect">
              <a:avLst/>
            </a:prstGeom>
          </p:spPr>
        </p:pic>
        <p:pic>
          <p:nvPicPr>
            <p:cNvPr id="7" name="5 - Εικόνα" descr="mqdefault (1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744" y="4679906"/>
              <a:ext cx="3138074" cy="1765167"/>
            </a:xfrm>
            <a:prstGeom prst="rect">
              <a:avLst/>
            </a:prstGeom>
          </p:spPr>
        </p:pic>
        <p:pic>
          <p:nvPicPr>
            <p:cNvPr id="8" name="Picture 4" descr="https://fbexternal-a.akamaihd.net/safe_image.php?d=AQApxbRR5IWI4s_v&amp;w=484&amp;h=253&amp;url=http%3A%2F%2Fi.ytimg.com%2Fvi%2FkZfT5ZrHgwQ%2Fmaxresdefault.jpg&amp;cfs=1&amp;sx=0&amp;sy=9&amp;sw=1050&amp;sh=549"/>
            <p:cNvPicPr>
              <a:picLocks noChangeAspect="1" noChangeArrowheads="1"/>
            </p:cNvPicPr>
            <p:nvPr/>
          </p:nvPicPr>
          <p:blipFill>
            <a:blip r:embed="rId5" cstate="print"/>
            <a:srcRect r="26782"/>
            <a:stretch>
              <a:fillRect/>
            </a:stretch>
          </p:blipFill>
          <p:spPr bwMode="auto">
            <a:xfrm>
              <a:off x="7532225" y="3290011"/>
              <a:ext cx="3475189" cy="24810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926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Donor’s recognition campaign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r="4732" b="16920"/>
          <a:stretch/>
        </p:blipFill>
        <p:spPr>
          <a:xfrm>
            <a:off x="5630756" y="3870400"/>
            <a:ext cx="3904706" cy="2790575"/>
          </a:xfrm>
          <a:prstGeom prst="rect">
            <a:avLst/>
          </a:prstGeom>
        </p:spPr>
      </p:pic>
      <p:pic>
        <p:nvPicPr>
          <p:cNvPr id="6" name="Picture 2" descr="Ambassador Gjelstad hops on a trolley bus advertising the EEA and Norway Grants and the Greek NGO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37" y="2295575"/>
            <a:ext cx="6192114" cy="28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37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Capacity Building </a:t>
            </a:r>
            <a:r>
              <a:rPr lang="en-US" sz="2400" dirty="0" err="1" smtClean="0"/>
              <a:t>Programme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5713" y="2565575"/>
            <a:ext cx="5579723" cy="3374262"/>
          </a:xfrm>
        </p:spPr>
        <p:txBody>
          <a:bodyPr/>
          <a:lstStyle/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000" dirty="0" smtClean="0"/>
              <a:t>thematic areas / modules </a:t>
            </a:r>
            <a:endParaRPr lang="el-GR" sz="2000" dirty="0"/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en-US" sz="2000" dirty="0" smtClean="0"/>
              <a:t>educators</a:t>
            </a:r>
            <a:endParaRPr lang="el-GR" sz="2000" dirty="0"/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</a:t>
            </a:r>
            <a:r>
              <a:rPr lang="en-US" sz="2000" dirty="0" smtClean="0"/>
              <a:t>hours of educational activities/ trainings</a:t>
            </a:r>
            <a:endParaRPr lang="el-GR" sz="2000" dirty="0"/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000" dirty="0" smtClean="0"/>
              <a:t>experienced mentors providing </a:t>
            </a:r>
          </a:p>
          <a:p>
            <a:pPr marL="0" indent="0" algn="just">
              <a:buClr>
                <a:srgbClr val="0050A5"/>
              </a:buClr>
              <a:defRPr/>
            </a:pPr>
            <a:r>
              <a:rPr lang="en-US" sz="2000" dirty="0" smtClean="0"/>
              <a:t>one-to-one </a:t>
            </a:r>
            <a:r>
              <a:rPr lang="en-US" sz="2000" dirty="0"/>
              <a:t>coaching </a:t>
            </a:r>
            <a:r>
              <a:rPr lang="en-US" sz="2000" dirty="0" smtClean="0"/>
              <a:t>to NGOs</a:t>
            </a:r>
            <a:endParaRPr lang="el-GR" sz="2000" dirty="0"/>
          </a:p>
          <a:p>
            <a:pPr marL="342900" indent="-34290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e-learning platform: </a:t>
            </a:r>
            <a:r>
              <a:rPr lang="en-US" sz="2000" dirty="0" smtClean="0">
                <a:solidFill>
                  <a:srgbClr val="333333"/>
                </a:solidFill>
                <a:hlinkClick r:id="rId2"/>
              </a:rPr>
              <a:t>http</a:t>
            </a:r>
            <a:r>
              <a:rPr lang="en-US" sz="2000" dirty="0">
                <a:solidFill>
                  <a:srgbClr val="333333"/>
                </a:solidFill>
                <a:hlinkClick r:id="rId2"/>
              </a:rPr>
              <a:t>://www.ngodynamo.gr</a:t>
            </a:r>
            <a:r>
              <a:rPr lang="en-US" sz="2000" dirty="0" smtClean="0">
                <a:solidFill>
                  <a:srgbClr val="333333"/>
                </a:solidFill>
                <a:hlinkClick r:id="rId2"/>
              </a:rPr>
              <a:t>/</a:t>
            </a:r>
            <a:r>
              <a:rPr lang="en-US" sz="2000" dirty="0" smtClean="0">
                <a:solidFill>
                  <a:srgbClr val="333333"/>
                </a:solidFill>
              </a:rPr>
              <a:t> </a:t>
            </a:r>
            <a:endParaRPr lang="el-GR" sz="2000" dirty="0">
              <a:solidFill>
                <a:srgbClr val="333333"/>
              </a:solidFill>
            </a:endParaRPr>
          </a:p>
          <a:p>
            <a:pPr marL="342900" indent="-34290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99% </a:t>
            </a:r>
            <a:r>
              <a:rPr lang="en-US" sz="2000" dirty="0" smtClean="0"/>
              <a:t>level of satisfaction </a:t>
            </a:r>
            <a:endParaRPr lang="el-GR" sz="2000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161" y="2565575"/>
            <a:ext cx="2865766" cy="21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Complementary Actions 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850" y="2745575"/>
            <a:ext cx="8594725" cy="31950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Communication </a:t>
            </a:r>
            <a:r>
              <a:rPr lang="en-US" sz="1800" dirty="0" smtClean="0"/>
              <a:t>workshop in cooperation with FMO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Translation of </a:t>
            </a:r>
            <a:r>
              <a:rPr lang="en-US" sz="1800" b="1" dirty="0" smtClean="0"/>
              <a:t>Bookmarks</a:t>
            </a:r>
            <a:r>
              <a:rPr lang="en-US" sz="1800" dirty="0" smtClean="0"/>
              <a:t> - Combating </a:t>
            </a:r>
            <a:r>
              <a:rPr lang="en-US" sz="1800" dirty="0"/>
              <a:t>hate speech online through human rights </a:t>
            </a:r>
            <a:r>
              <a:rPr lang="en-US" sz="1800" dirty="0" smtClean="0"/>
              <a:t>education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Co-organize </a:t>
            </a:r>
            <a:r>
              <a:rPr lang="en-US" sz="1800" b="1" dirty="0" smtClean="0"/>
              <a:t>Break the Chain Festival </a:t>
            </a:r>
            <a:r>
              <a:rPr lang="en-US" sz="1800" dirty="0" smtClean="0"/>
              <a:t>to mark the European day against human trafficking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 smtClean="0"/>
              <a:t>Support </a:t>
            </a:r>
            <a:r>
              <a:rPr lang="en-US" sz="1800" b="1" dirty="0" smtClean="0"/>
              <a:t>ILGA Conference </a:t>
            </a:r>
            <a:r>
              <a:rPr lang="en-US" sz="1800" dirty="0" smtClean="0"/>
              <a:t>in Athens- Workshop on EEA Grants contribution to a sustainable and empowered LGBT community across Europe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 smtClean="0"/>
              <a:t>CB workshop </a:t>
            </a:r>
            <a:r>
              <a:rPr lang="en-US" sz="1800" dirty="0" smtClean="0"/>
              <a:t>next year </a:t>
            </a:r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974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0850" y="1846263"/>
            <a:ext cx="8550275" cy="7191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in a nutshell </a:t>
            </a:r>
            <a:endParaRPr lang="el-GR" sz="2400" dirty="0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0850" y="2474913"/>
            <a:ext cx="8594725" cy="2520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€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7,3Μ </a:t>
            </a:r>
            <a:r>
              <a:rPr lang="en-US" sz="2400" dirty="0" smtClean="0"/>
              <a:t>for the strengthening of the Greek civil society</a:t>
            </a:r>
            <a:endParaRPr lang="el-GR" sz="2400" dirty="0"/>
          </a:p>
          <a:p>
            <a:pPr marL="285750" lvl="0" indent="-28575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400" dirty="0"/>
              <a:t> </a:t>
            </a:r>
            <a:r>
              <a:rPr lang="en-US" sz="2400" dirty="0" smtClean="0"/>
              <a:t>open calls for proposals</a:t>
            </a:r>
            <a:endParaRPr lang="el-GR" sz="2400" dirty="0"/>
          </a:p>
          <a:p>
            <a:pPr marL="285750" lvl="0" indent="-28575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el-GR" sz="2400" dirty="0"/>
              <a:t> </a:t>
            </a:r>
            <a:r>
              <a:rPr lang="en-US" sz="2400" dirty="0" smtClean="0"/>
              <a:t>projects implemented all over Greece</a:t>
            </a:r>
            <a:endParaRPr lang="el-GR" sz="2400" dirty="0"/>
          </a:p>
          <a:p>
            <a:pPr marL="285750" lvl="0" indent="-28575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 </a:t>
            </a:r>
            <a:r>
              <a: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r>
              <a:rPr lang="el-GR" sz="2400" dirty="0"/>
              <a:t> </a:t>
            </a:r>
            <a:r>
              <a:rPr lang="en-US" sz="2400" dirty="0" smtClean="0"/>
              <a:t>project promoters and </a:t>
            </a: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el-GR" sz="2400" dirty="0" smtClean="0"/>
              <a:t> </a:t>
            </a:r>
            <a:r>
              <a:rPr lang="en-US" sz="2400" dirty="0" smtClean="0"/>
              <a:t>partners</a:t>
            </a:r>
            <a:endParaRPr lang="el-GR" sz="2400" dirty="0"/>
          </a:p>
          <a:p>
            <a:pPr marL="285750" lvl="0" indent="-285750" algn="just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/>
              <a:t> </a:t>
            </a:r>
            <a:r>
              <a:rPr lang="en-US" sz="2400" dirty="0" smtClean="0"/>
              <a:t>In total more than </a:t>
            </a: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100, 000 </a:t>
            </a:r>
            <a:r>
              <a:rPr lang="en-US" sz="2400" dirty="0" smtClean="0"/>
              <a:t>beneficiaries</a:t>
            </a:r>
            <a:endParaRPr lang="el-GR" sz="2400" dirty="0"/>
          </a:p>
          <a:p>
            <a:pPr marL="0" indent="0" eaLnBrk="1" hangingPunct="1"/>
            <a:endParaRPr lang="el-G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0850" y="2881313"/>
            <a:ext cx="8594725" cy="3059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/>
            <a:endParaRPr lang="en-US" sz="4000" b="1" dirty="0" smtClean="0"/>
          </a:p>
          <a:p>
            <a:pPr marL="0" indent="0" algn="ctr" eaLnBrk="1" hangingPunct="1"/>
            <a:r>
              <a:rPr lang="en-US" sz="4000" b="1" dirty="0" smtClean="0"/>
              <a:t>Thank you!</a:t>
            </a:r>
          </a:p>
          <a:p>
            <a:pPr marL="0" indent="0" eaLnBrk="1" hangingPunct="1"/>
            <a:endParaRPr lang="en-US" sz="4000" b="1" dirty="0" smtClean="0"/>
          </a:p>
          <a:p>
            <a:pPr marL="0" indent="0" eaLnBrk="1" hangingPunct="1"/>
            <a:endParaRPr lang="el-G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40875" cy="3261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575"/>
            <a:ext cx="9540875" cy="7553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6092"/>
            <a:ext cx="9540875" cy="45508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37" y="3137992"/>
            <a:ext cx="9044820" cy="288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40437" y="2070575"/>
            <a:ext cx="4185000" cy="1067417"/>
          </a:xfrm>
          <a:prstGeom prst="rect">
            <a:avLst/>
          </a:prstGeom>
        </p:spPr>
        <p:txBody>
          <a:bodyPr>
            <a:normAutofit/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176213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9858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3pPr>
            <a:lvl4pPr marL="1346200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5pPr>
            <a:lvl6pPr marL="216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6pPr>
            <a:lvl7pPr marL="26193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7pPr>
            <a:lvl8pPr marL="30765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8pPr>
            <a:lvl9pPr marL="35337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0050A5"/>
              </a:buClr>
              <a:defRPr/>
            </a:pPr>
            <a:r>
              <a:rPr lang="en-US" sz="2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</a:t>
            </a:r>
            <a:r>
              <a:rPr lang="el-GR" sz="2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€2,9Μ</a:t>
            </a:r>
            <a:r>
              <a:rPr lang="en-US" sz="22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kern="0" dirty="0" smtClean="0"/>
              <a:t>in projects targeting children and youth</a:t>
            </a:r>
            <a:endParaRPr lang="el-GR" sz="2200" kern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Project’s geographical target</a:t>
            </a:r>
            <a:endParaRPr lang="el-G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5437" y="2655575"/>
            <a:ext cx="5310000" cy="3060000"/>
          </a:xfrm>
        </p:spPr>
        <p:txBody>
          <a:bodyPr/>
          <a:lstStyle/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GB" dirty="0"/>
              <a:t> projects have a national geographic </a:t>
            </a:r>
            <a:r>
              <a:rPr lang="en-GB" dirty="0" smtClean="0"/>
              <a:t>range of activities</a:t>
            </a:r>
          </a:p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</a:t>
            </a:r>
            <a:r>
              <a:rPr lang="en-GB" dirty="0"/>
              <a:t>projects are being implemented in </a:t>
            </a:r>
            <a:r>
              <a:rPr lang="en-US" dirty="0" smtClean="0"/>
              <a:t>North Greece</a:t>
            </a:r>
            <a:endParaRPr lang="el-GR" dirty="0"/>
          </a:p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/>
              <a:t>projects are being implemented in </a:t>
            </a:r>
            <a:r>
              <a:rPr lang="en-GB" dirty="0" smtClean="0"/>
              <a:t>West </a:t>
            </a:r>
            <a:r>
              <a:rPr lang="en-GB" dirty="0"/>
              <a:t>Greece</a:t>
            </a:r>
            <a:endParaRPr lang="el-GR" dirty="0"/>
          </a:p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r>
              <a:rPr lang="en-GB" dirty="0" smtClean="0"/>
              <a:t> </a:t>
            </a:r>
            <a:r>
              <a:rPr lang="en-GB" dirty="0"/>
              <a:t>projects are being implemented in </a:t>
            </a:r>
            <a:r>
              <a:rPr lang="en-GB" dirty="0" smtClean="0"/>
              <a:t>Central Greece (incl. Attica)</a:t>
            </a:r>
            <a:endParaRPr lang="el-GR" dirty="0"/>
          </a:p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dirty="0" smtClean="0"/>
              <a:t> </a:t>
            </a:r>
            <a:r>
              <a:rPr lang="en-GB" dirty="0"/>
              <a:t>projects are being implemented in </a:t>
            </a:r>
            <a:r>
              <a:rPr lang="en-US" dirty="0" smtClean="0"/>
              <a:t>South Greece</a:t>
            </a:r>
            <a:endParaRPr lang="en-US" dirty="0"/>
          </a:p>
          <a:p>
            <a:pPr marL="736600" lvl="1" indent="-2857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GB" dirty="0" smtClean="0"/>
              <a:t> projects </a:t>
            </a:r>
            <a:r>
              <a:rPr lang="en-GB" dirty="0"/>
              <a:t>are being implemented </a:t>
            </a:r>
            <a:r>
              <a:rPr lang="en-GB" dirty="0" smtClean="0"/>
              <a:t>in Aegean </a:t>
            </a:r>
            <a:endParaRPr lang="el-GR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83" y="2700575"/>
            <a:ext cx="3056875" cy="30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5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0850" y="1846263"/>
            <a:ext cx="8550275" cy="719137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endParaRPr lang="el-G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38200" y="1842052"/>
            <a:ext cx="7442237" cy="10413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latin typeface="+mn-lt"/>
                <a:ea typeface="+mn-ea"/>
                <a:cs typeface="+mn-cs"/>
              </a:rPr>
              <a:t>Allocation of funds through transparent processes</a:t>
            </a:r>
            <a:endParaRPr lang="el-GR" sz="2400" kern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3332955"/>
              </p:ext>
            </p:extLst>
          </p:nvPr>
        </p:nvGraphicFramePr>
        <p:xfrm>
          <a:off x="1058869" y="2565400"/>
          <a:ext cx="7334236" cy="990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585437" y="4095575"/>
            <a:ext cx="8612237" cy="18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571 </a:t>
            </a:r>
            <a:r>
              <a:rPr lang="en-US" sz="2400" dirty="0" smtClean="0"/>
              <a:t>submitted project proposals </a:t>
            </a:r>
            <a:endParaRPr lang="el-GR" sz="2400" dirty="0" smtClean="0"/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 </a:t>
            </a:r>
            <a:r>
              <a:rPr lang="el-G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485 </a:t>
            </a:r>
            <a:r>
              <a:rPr lang="en-US" sz="2400" dirty="0" smtClean="0"/>
              <a:t>eligible proposals</a:t>
            </a:r>
            <a:endParaRPr lang="el-GR" sz="2400" dirty="0" smtClean="0"/>
          </a:p>
          <a:p>
            <a:pPr algn="just">
              <a:lnSpc>
                <a:spcPct val="100000"/>
              </a:lnSpc>
              <a:spcBef>
                <a:spcPct val="20000"/>
              </a:spcBef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/>
              <a:t>The requested amount was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54Μ</a:t>
            </a:r>
            <a:endParaRPr lang="el-G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0850" y="1846263"/>
            <a:ext cx="8550275" cy="7191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Progress and financial monitoring is constant &amp; systematic</a:t>
            </a:r>
            <a:br>
              <a:rPr lang="en-US" sz="2400" dirty="0" smtClean="0"/>
            </a:br>
            <a:endParaRPr lang="el-GR" sz="2400" dirty="0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8487" y="2745575"/>
            <a:ext cx="8594725" cy="30591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Officers</a:t>
            </a:r>
            <a:endParaRPr lang="el-GR" sz="2400" dirty="0"/>
          </a:p>
          <a:p>
            <a:pPr marL="285750" indent="-28575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dirty="0"/>
              <a:t> </a:t>
            </a:r>
            <a:r>
              <a:rPr lang="en-US" sz="2400" dirty="0" smtClean="0"/>
              <a:t>reporting periods per year (progress and financial reporting)</a:t>
            </a:r>
          </a:p>
          <a:p>
            <a:pPr marL="285750" indent="-28575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sz="2400" dirty="0" smtClean="0"/>
              <a:t> </a:t>
            </a:r>
            <a:r>
              <a:rPr lang="en-US" sz="2400" dirty="0" smtClean="0"/>
              <a:t>reporting periods per year (irregularities reporting)</a:t>
            </a:r>
          </a:p>
          <a:p>
            <a:pPr marL="285750" indent="-28575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l-G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n-US" sz="2400" dirty="0" smtClean="0"/>
              <a:t>monitoring of financial documents</a:t>
            </a:r>
            <a:endParaRPr lang="el-GR" sz="2400" dirty="0"/>
          </a:p>
          <a:p>
            <a:pPr marL="285750" indent="-285750">
              <a:buClr>
                <a:srgbClr val="0050A5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indicators and targets per project and per thematic area/ call</a:t>
            </a:r>
            <a:endParaRPr lang="el-GR" sz="2400" dirty="0"/>
          </a:p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0850" y="1846263"/>
            <a:ext cx="8550275" cy="404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Open calls </a:t>
            </a:r>
            <a:endParaRPr lang="el-GR" sz="2400" dirty="0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0850" y="2386013"/>
            <a:ext cx="8594725" cy="3554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333333"/>
                </a:solidFill>
              </a:rPr>
              <a:t>Advocacy and watchdog role</a:t>
            </a:r>
            <a:r>
              <a:rPr lang="en-US" sz="2000" dirty="0" smtClean="0">
                <a:solidFill>
                  <a:srgbClr val="333333"/>
                </a:solidFill>
              </a:rPr>
              <a:t>: Available </a:t>
            </a:r>
            <a:r>
              <a:rPr lang="en-US" sz="2000" dirty="0" smtClean="0"/>
              <a:t>funding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€ 775,350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2000" dirty="0" smtClean="0">
                <a:solidFill>
                  <a:srgbClr val="333333"/>
                </a:solidFill>
              </a:rPr>
              <a:t>Absorption rate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55,58%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333333"/>
                </a:solidFill>
              </a:rPr>
              <a:t>Provision of welfare and basic services to defined target groups</a:t>
            </a:r>
            <a:r>
              <a:rPr lang="en-US" sz="2000" dirty="0" smtClean="0">
                <a:solidFill>
                  <a:srgbClr val="333333"/>
                </a:solidFill>
              </a:rPr>
              <a:t>: </a:t>
            </a:r>
            <a:r>
              <a:rPr lang="en-US" sz="2000" dirty="0">
                <a:solidFill>
                  <a:srgbClr val="333333"/>
                </a:solidFill>
              </a:rPr>
              <a:t>Available </a:t>
            </a:r>
            <a:r>
              <a:rPr lang="en-US" sz="2000" dirty="0"/>
              <a:t>funding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r>
              <a:rPr lang="el-GR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373 &gt; </a:t>
            </a:r>
            <a:r>
              <a:rPr lang="en-US" sz="2000" dirty="0">
                <a:solidFill>
                  <a:srgbClr val="333333"/>
                </a:solidFill>
              </a:rPr>
              <a:t>Absorption rate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63,46%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333333"/>
                </a:solidFill>
              </a:rPr>
              <a:t>Democratic Values, including Human Rights:</a:t>
            </a:r>
            <a:r>
              <a:rPr lang="en-US" sz="2000" dirty="0" smtClean="0">
                <a:solidFill>
                  <a:srgbClr val="333333"/>
                </a:solidFill>
              </a:rPr>
              <a:t> </a:t>
            </a:r>
            <a:r>
              <a:rPr lang="en-US" sz="2000" dirty="0">
                <a:solidFill>
                  <a:srgbClr val="333333"/>
                </a:solidFill>
              </a:rPr>
              <a:t>Available </a:t>
            </a:r>
            <a:r>
              <a:rPr lang="en-US" sz="2000" dirty="0"/>
              <a:t>funding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1,900,000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2000" dirty="0">
                <a:solidFill>
                  <a:srgbClr val="333333"/>
                </a:solidFill>
              </a:rPr>
              <a:t>Absorption rate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26,16%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333333"/>
                </a:solidFill>
              </a:rPr>
              <a:t>Strengthened capacity of NGOs and an enabling environment for the sector: </a:t>
            </a:r>
            <a:r>
              <a:rPr lang="en-US" sz="2000" dirty="0">
                <a:solidFill>
                  <a:srgbClr val="333333"/>
                </a:solidFill>
              </a:rPr>
              <a:t>Available </a:t>
            </a:r>
            <a:r>
              <a:rPr lang="en-US" sz="2000" dirty="0"/>
              <a:t>funding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744,132.96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2000" dirty="0">
                <a:solidFill>
                  <a:srgbClr val="333333"/>
                </a:solidFill>
              </a:rPr>
              <a:t>Absorption rate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32,39%</a:t>
            </a: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03855"/>
              </p:ext>
            </p:extLst>
          </p:nvPr>
        </p:nvGraphicFramePr>
        <p:xfrm>
          <a:off x="135437" y="1800575"/>
          <a:ext cx="9044999" cy="4770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000"/>
                <a:gridCol w="900000"/>
                <a:gridCol w="578586"/>
                <a:gridCol w="591413"/>
              </a:tblGrid>
              <a:tr h="26743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Expected Outcome: Advocacy and watchdog role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developed </a:t>
                      </a:r>
                      <a:r>
                        <a:rPr lang="el-GR" sz="14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progress until</a:t>
                      </a:r>
                      <a:r>
                        <a:rPr lang="el-G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Sept 20</a:t>
                      </a:r>
                      <a:r>
                        <a:rPr lang="el-GR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15)</a:t>
                      </a:r>
                      <a:endParaRPr lang="el-G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31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1: Increased networking, policy dialogues and consultation projects between NGOs and national/regional/local authorities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 err="1">
                          <a:effectLst/>
                        </a:rPr>
                        <a:t>Baseline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5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Indicator: Number of reports, papers, questionnaires, memoranda and/or petitions prepared for or issued as a result of meetings, policy dialogues and consultation processes.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14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21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33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2 : Increased environmental education projects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pupils having increased their knowledge on environmental issues.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1500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9155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4500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Output 3: Increased awareness-raising projects regarding environmental issues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Indicator: Number of targeted groups (governmental personnel; primary, secondary and tertiary education sectors; general public; etc.) within the scope of these projects who have increased their awareness level regarding environmental issues.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117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30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4: Increased educational projects promoting the culture of volunteerism and community mobilisation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per project.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200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1779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400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5: Implemented educational projects promoting social awareness on issues and problems of the socially vulnerable population affected by the Greek crisis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Indicator: Number of beneficiaries per project.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9000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11904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17000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02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Output 6: Increased legal support projects regarding migrants, including undocumented migrants/asylum seekers, and victims of trafficking and/or hate crime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Baseline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Interim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Target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0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Indicator: Number of beneficiaries who have received legal support.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6749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>
                          <a:effectLst/>
                        </a:rPr>
                        <a:t>0</a:t>
                      </a:r>
                      <a:endParaRPr lang="el-G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100" dirty="0">
                          <a:effectLst/>
                        </a:rPr>
                        <a:t>7249</a:t>
                      </a:r>
                      <a:endParaRPr lang="el-G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758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SH1 Warm">
      <a:dk1>
        <a:srgbClr val="000000"/>
      </a:dk1>
      <a:lt1>
        <a:srgbClr val="FFFFFF"/>
      </a:lt1>
      <a:dk2>
        <a:srgbClr val="99C8AD"/>
      </a:dk2>
      <a:lt2>
        <a:srgbClr val="E66E0F"/>
      </a:lt2>
      <a:accent1>
        <a:srgbClr val="AA3232"/>
      </a:accent1>
      <a:accent2>
        <a:srgbClr val="96B9DC"/>
      </a:accent2>
      <a:accent3>
        <a:srgbClr val="0050A5"/>
      </a:accent3>
      <a:accent4>
        <a:srgbClr val="F0C896"/>
      </a:accent4>
      <a:accent5>
        <a:srgbClr val="E66E0F"/>
      </a:accent5>
      <a:accent6>
        <a:srgbClr val="99C8AD"/>
      </a:accent6>
      <a:hlink>
        <a:srgbClr val="0050A5"/>
      </a:hlink>
      <a:folHlink>
        <a:srgbClr val="F0C896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99C8AD"/>
        </a:dk2>
        <a:lt2>
          <a:srgbClr val="E66E0F"/>
        </a:lt2>
        <a:accent1>
          <a:srgbClr val="AA3232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D2ADAD"/>
        </a:accent5>
        <a:accent6>
          <a:srgbClr val="87A7C7"/>
        </a:accent6>
        <a:hlink>
          <a:srgbClr val="0050A5"/>
        </a:hlink>
        <a:folHlink>
          <a:srgbClr val="F0C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CDDCF0"/>
        </a:dk2>
        <a:lt2>
          <a:srgbClr val="999999"/>
        </a:lt2>
        <a:accent1>
          <a:srgbClr val="3273B9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CD9"/>
        </a:accent5>
        <a:accent6>
          <a:srgbClr val="87A7C7"/>
        </a:accent6>
        <a:hlink>
          <a:srgbClr val="0050A5"/>
        </a:hlink>
        <a:folHlink>
          <a:srgbClr val="6496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E6E6E6"/>
        </a:dk2>
        <a:lt2>
          <a:srgbClr val="999999"/>
        </a:lt2>
        <a:accent1>
          <a:srgbClr val="666666"/>
        </a:accent1>
        <a:accent2>
          <a:srgbClr val="B3B3B3"/>
        </a:accent2>
        <a:accent3>
          <a:srgbClr val="FFFFFF"/>
        </a:accent3>
        <a:accent4>
          <a:srgbClr val="000000"/>
        </a:accent4>
        <a:accent5>
          <a:srgbClr val="B8B8B8"/>
        </a:accent5>
        <a:accent6>
          <a:srgbClr val="A2A2A2"/>
        </a:accent6>
        <a:hlink>
          <a:srgbClr val="80808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575</TotalTime>
  <Words>1464</Words>
  <Application>Microsoft Office PowerPoint</Application>
  <PresentationFormat>Custom</PresentationFormat>
  <Paragraphs>237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Wingdings</vt:lpstr>
      <vt:lpstr>Calibri</vt:lpstr>
      <vt:lpstr>Arial</vt:lpstr>
      <vt:lpstr>Times New Roman</vt:lpstr>
      <vt:lpstr>blank</vt:lpstr>
      <vt:lpstr>“We are all Citizens”</vt:lpstr>
      <vt:lpstr>The Programme in a nutshell </vt:lpstr>
      <vt:lpstr>PowerPoint Presentation</vt:lpstr>
      <vt:lpstr>PowerPoint Presentation</vt:lpstr>
      <vt:lpstr>Project’s geographical target</vt:lpstr>
      <vt:lpstr> </vt:lpstr>
      <vt:lpstr>Progress and financial monitoring is constant &amp; systematic </vt:lpstr>
      <vt:lpstr>Open calls </vt:lpstr>
      <vt:lpstr>PowerPoint Presentation</vt:lpstr>
      <vt:lpstr>PowerPoint Presentation</vt:lpstr>
      <vt:lpstr>PowerPoint Presentation</vt:lpstr>
      <vt:lpstr>PowerPoint Presentation</vt:lpstr>
      <vt:lpstr>Bilateral Relations (progress until Sept 2015)</vt:lpstr>
      <vt:lpstr>PowerPoint Presentation</vt:lpstr>
      <vt:lpstr>Communication &amp; publicity</vt:lpstr>
      <vt:lpstr>Stakeholders’ testimonies further spread the Programme’s message and key objectives</vt:lpstr>
      <vt:lpstr>Donor’s recognition campaign </vt:lpstr>
      <vt:lpstr>Capacity Building Programme</vt:lpstr>
      <vt:lpstr>Complementary Actions </vt:lpstr>
      <vt:lpstr>PowerPoint Presentation</vt:lpstr>
    </vt:vector>
  </TitlesOfParts>
  <Manager>Simon</Manager>
  <Company>BSH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 C. Zafeiris</dc:creator>
  <cp:lastModifiedBy>fkoutzoukou</cp:lastModifiedBy>
  <cp:revision>77</cp:revision>
  <cp:lastPrinted>2015-11-03T16:50:20Z</cp:lastPrinted>
  <dcterms:created xsi:type="dcterms:W3CDTF">2013-11-22T11:08:35Z</dcterms:created>
  <dcterms:modified xsi:type="dcterms:W3CDTF">2015-11-11T13:18:58Z</dcterms:modified>
</cp:coreProperties>
</file>